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3"/>
  </p:notesMasterIdLst>
  <p:sldIdLst>
    <p:sldId id="279" r:id="rId2"/>
    <p:sldId id="258" r:id="rId3"/>
    <p:sldId id="277" r:id="rId4"/>
    <p:sldId id="260" r:id="rId5"/>
    <p:sldId id="261" r:id="rId6"/>
    <p:sldId id="262" r:id="rId7"/>
    <p:sldId id="263" r:id="rId8"/>
    <p:sldId id="280" r:id="rId9"/>
    <p:sldId id="264" r:id="rId10"/>
    <p:sldId id="265" r:id="rId11"/>
    <p:sldId id="266" r:id="rId12"/>
    <p:sldId id="267" r:id="rId13"/>
    <p:sldId id="268" r:id="rId14"/>
    <p:sldId id="269" r:id="rId15"/>
    <p:sldId id="270" r:id="rId16"/>
    <p:sldId id="271" r:id="rId17"/>
    <p:sldId id="272" r:id="rId18"/>
    <p:sldId id="273" r:id="rId19"/>
    <p:sldId id="276" r:id="rId20"/>
    <p:sldId id="274" r:id="rId21"/>
    <p:sldId id="278" r:id="rId22"/>
  </p:sldIdLst>
  <p:sldSz cx="12192000" cy="6858000"/>
  <p:notesSz cx="6797675"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B225"/>
    <a:srgbClr val="FFFFFF"/>
    <a:srgbClr val="323F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45659" cy="498056"/>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50443" y="0"/>
            <a:ext cx="2945659" cy="498056"/>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9768" y="4777194"/>
            <a:ext cx="5438140" cy="3908614"/>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28584"/>
            <a:ext cx="2945659" cy="498055"/>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50443" y="9428584"/>
            <a:ext cx="2945659" cy="498055"/>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fr-FR" sz="1200" b="0" i="0" u="none" strike="noStrike" cap="none">
                <a:solidFill>
                  <a:schemeClr val="dk1"/>
                </a:solidFill>
                <a:latin typeface="Calibri"/>
                <a:ea typeface="Calibri"/>
                <a:cs typeface="Calibri"/>
                <a:sym typeface="Calibri"/>
              </a:rPr>
              <a:t>‹N°›</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solidFill>
            <a:srgbClr val="4F81BD"/>
          </a:solidFill>
          <a:ln w="25400" cap="flat" cmpd="sng">
            <a:solidFill>
              <a:srgbClr val="385D8A"/>
            </a:solidFill>
            <a:prstDash val="solid"/>
            <a:round/>
            <a:headEnd type="none" w="sm" len="sm"/>
            <a:tailEnd type="none" w="sm" len="sm"/>
          </a:ln>
        </p:spPr>
      </p:sp>
      <p:sp>
        <p:nvSpPr>
          <p:cNvPr id="86" name="Google Shape;86;p1:notes"/>
          <p:cNvSpPr txBox="1">
            <a:spLocks noGrp="1"/>
          </p:cNvSpPr>
          <p:nvPr>
            <p:ph type="body" idx="1"/>
          </p:nvPr>
        </p:nvSpPr>
        <p:spPr>
          <a:xfrm>
            <a:off x="679768" y="4715153"/>
            <a:ext cx="5438140" cy="456938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Calibri"/>
              <a:buNone/>
            </a:pPr>
            <a:endParaRPr/>
          </a:p>
        </p:txBody>
      </p:sp>
    </p:spTree>
    <p:extLst>
      <p:ext uri="{BB962C8B-B14F-4D97-AF65-F5344CB8AC3E}">
        <p14:creationId xmlns:p14="http://schemas.microsoft.com/office/powerpoint/2010/main" val="3103788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0: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8" name="Google Shape;168;p10: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1: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8" name="Google Shape;178;p11: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12: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8" name="Google Shape;188;p12: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13: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7" name="Google Shape;197;p13: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4: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7" name="Google Shape;207;p14: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p15: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7" name="Google Shape;217;p15: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16: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7" name="Google Shape;227;p16: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17: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7" name="Google Shape;237;p17: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18: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7" name="Google Shape;247;p18: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18: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7" name="Google Shape;247;p18: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89714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8" name="Google Shape;98;p3: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p19: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7" name="Google Shape;257;p19: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p19: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7" name="Google Shape;257;p19: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820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8" name="Google Shape;98;p3: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848436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5: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8" name="Google Shape;118;p5: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6: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9" name="Google Shape;129;p6: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7: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9" name="Google Shape;139;p7: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8: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p8: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a:extLst>
            <a:ext uri="{FF2B5EF4-FFF2-40B4-BE49-F238E27FC236}">
              <a16:creationId xmlns:a16="http://schemas.microsoft.com/office/drawing/2014/main" id="{1D984D46-D0FB-F55F-4E2C-31E751E69046}"/>
            </a:ext>
          </a:extLst>
        </p:cNvPr>
        <p:cNvGrpSpPr/>
        <p:nvPr/>
      </p:nvGrpSpPr>
      <p:grpSpPr>
        <a:xfrm>
          <a:off x="0" y="0"/>
          <a:ext cx="0" cy="0"/>
          <a:chOff x="0" y="0"/>
          <a:chExt cx="0" cy="0"/>
        </a:xfrm>
      </p:grpSpPr>
      <p:sp>
        <p:nvSpPr>
          <p:cNvPr id="97" name="Google Shape;97;p3:notes">
            <a:extLst>
              <a:ext uri="{FF2B5EF4-FFF2-40B4-BE49-F238E27FC236}">
                <a16:creationId xmlns:a16="http://schemas.microsoft.com/office/drawing/2014/main" id="{8134EDFD-7BEE-B54D-7633-6AA478A8645D}"/>
              </a:ext>
            </a:extLst>
          </p:cNvPr>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8" name="Google Shape;98;p3:notes">
            <a:extLst>
              <a:ext uri="{FF2B5EF4-FFF2-40B4-BE49-F238E27FC236}">
                <a16:creationId xmlns:a16="http://schemas.microsoft.com/office/drawing/2014/main" id="{20E38622-AFC3-93A6-21B4-E585ACDE8F6E}"/>
              </a:ext>
            </a:extLst>
          </p:cNvPr>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27237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9: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9" name="Google Shape;159;p9: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Vide" type="blank">
  <p:cSld name="BLANK">
    <p:spTree>
      <p:nvGrpSpPr>
        <p:cNvPr id="1" name="Shape 15"/>
        <p:cNvGrpSpPr/>
        <p:nvPr/>
      </p:nvGrpSpPr>
      <p:grpSpPr>
        <a:xfrm>
          <a:off x="0" y="0"/>
          <a:ext cx="0" cy="0"/>
          <a:chOff x="0" y="0"/>
          <a:chExt cx="0" cy="0"/>
        </a:xfrm>
      </p:grpSpPr>
      <p:sp>
        <p:nvSpPr>
          <p:cNvPr id="16" name="Google Shape;16;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re et texte vertical"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re vertical et texte"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e de titre" type="title">
  <p:cSld name="TITLE">
    <p:spTree>
      <p:nvGrpSpPr>
        <p:cNvPr id="1" name="Shape 19"/>
        <p:cNvGrpSpPr/>
        <p:nvPr/>
      </p:nvGrpSpPr>
      <p:grpSpPr>
        <a:xfrm>
          <a:off x="0" y="0"/>
          <a:ext cx="0" cy="0"/>
          <a:chOff x="0" y="0"/>
          <a:chExt cx="0" cy="0"/>
        </a:xfrm>
      </p:grpSpPr>
      <p:sp>
        <p:nvSpPr>
          <p:cNvPr id="20" name="Google Shape;20;p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2" name="Google Shape;22;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re et contenu" type="obj">
  <p:cSld name="OBJECT">
    <p:spTree>
      <p:nvGrpSpPr>
        <p:cNvPr id="1" name="Shape 25"/>
        <p:cNvGrpSpPr/>
        <p:nvPr/>
      </p:nvGrpSpPr>
      <p:grpSpPr>
        <a:xfrm>
          <a:off x="0" y="0"/>
          <a:ext cx="0" cy="0"/>
          <a:chOff x="0" y="0"/>
          <a:chExt cx="0" cy="0"/>
        </a:xfrm>
      </p:grpSpPr>
      <p:sp>
        <p:nvSpPr>
          <p:cNvPr id="26" name="Google Shape;26;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re de section" type="secHead">
  <p:cSld name="SECTION_HEADER">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4" name="Google Shape;34;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Deux contenus" type="twoObj">
  <p:cSld name="TWO_OBJECTS">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aison" type="twoTxTwoObj">
  <p:cSld name="TWO_OBJECTS_WITH_TEXT">
    <p:spTree>
      <p:nvGrpSpPr>
        <p:cNvPr id="1" name="Shape 44"/>
        <p:cNvGrpSpPr/>
        <p:nvPr/>
      </p:nvGrpSpPr>
      <p:grpSpPr>
        <a:xfrm>
          <a:off x="0" y="0"/>
          <a:ext cx="0" cy="0"/>
          <a:chOff x="0" y="0"/>
          <a:chExt cx="0" cy="0"/>
        </a:xfrm>
      </p:grpSpPr>
      <p:sp>
        <p:nvSpPr>
          <p:cNvPr id="45" name="Google Shape;45;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re seul" type="titleOnly">
  <p:cSld name="TITLE_ONLY">
    <p:spTree>
      <p:nvGrpSpPr>
        <p:cNvPr id="1" name="Shape 53"/>
        <p:cNvGrpSpPr/>
        <p:nvPr/>
      </p:nvGrpSpPr>
      <p:grpSpPr>
        <a:xfrm>
          <a:off x="0" y="0"/>
          <a:ext cx="0" cy="0"/>
          <a:chOff x="0" y="0"/>
          <a:chExt cx="0" cy="0"/>
        </a:xfrm>
      </p:grpSpPr>
      <p:sp>
        <p:nvSpPr>
          <p:cNvPr id="54" name="Google Shape;54;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 avec légende"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 avec légende"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5183188" y="987425"/>
            <a:ext cx="6172200" cy="4873625"/>
          </a:xfrm>
          <a:prstGeom prst="rect">
            <a:avLst/>
          </a:prstGeom>
          <a:noFill/>
          <a:ln>
            <a:noFill/>
          </a:ln>
        </p:spPr>
      </p:sp>
      <p:sp>
        <p:nvSpPr>
          <p:cNvPr id="68" name="Google Shape;68;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6.png"/><Relationship Id="rId4" Type="http://schemas.openxmlformats.org/officeDocument/2006/relationships/hyperlink" Target="mailto:info@innovosud.fr"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3000" b="-13000"/>
          </a:stretch>
        </a:blipFill>
        <a:effectLst/>
      </p:bgPr>
    </p:bg>
    <p:spTree>
      <p:nvGrpSpPr>
        <p:cNvPr id="1" name="Shape 87"/>
        <p:cNvGrpSpPr/>
        <p:nvPr/>
      </p:nvGrpSpPr>
      <p:grpSpPr>
        <a:xfrm>
          <a:off x="0" y="0"/>
          <a:ext cx="0" cy="0"/>
          <a:chOff x="0" y="0"/>
          <a:chExt cx="0" cy="0"/>
        </a:xfrm>
      </p:grpSpPr>
      <p:sp>
        <p:nvSpPr>
          <p:cNvPr id="89" name="Google Shape;89;p13"/>
          <p:cNvSpPr/>
          <p:nvPr/>
        </p:nvSpPr>
        <p:spPr>
          <a:xfrm>
            <a:off x="6096000" y="1901807"/>
            <a:ext cx="5212080" cy="1317522"/>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ctr" rtl="0">
              <a:spcBef>
                <a:spcPts val="0"/>
              </a:spcBef>
              <a:spcAft>
                <a:spcPts val="0"/>
              </a:spcAft>
              <a:buNone/>
            </a:pPr>
            <a:endParaRPr sz="3200" b="0" i="0" u="none" strike="noStrike" cap="none" dirty="0">
              <a:solidFill>
                <a:schemeClr val="dk2"/>
              </a:solidFill>
              <a:latin typeface="Calibri"/>
              <a:ea typeface="Calibri"/>
              <a:cs typeface="Calibri"/>
              <a:sym typeface="Calibri"/>
            </a:endParaRPr>
          </a:p>
          <a:p>
            <a:pPr marL="0" marR="0" lvl="0" indent="0" algn="ctr" rtl="0">
              <a:spcBef>
                <a:spcPts val="0"/>
              </a:spcBef>
              <a:spcAft>
                <a:spcPts val="0"/>
              </a:spcAft>
              <a:buNone/>
            </a:pPr>
            <a:r>
              <a:rPr lang="fr-FR" sz="3200" b="0" i="0" u="none" strike="noStrike" cap="none" dirty="0">
                <a:solidFill>
                  <a:schemeClr val="bg1"/>
                </a:solidFill>
                <a:latin typeface="Calibri"/>
                <a:ea typeface="Calibri"/>
                <a:cs typeface="Calibri"/>
                <a:sym typeface="Calibri"/>
              </a:rPr>
              <a:t>DOSSIER DE CANDIDATURE</a:t>
            </a:r>
          </a:p>
          <a:p>
            <a:pPr marL="0" marR="0" lvl="0" indent="0" algn="ctr" rtl="0">
              <a:spcBef>
                <a:spcPts val="0"/>
              </a:spcBef>
              <a:spcAft>
                <a:spcPts val="0"/>
              </a:spcAft>
              <a:buNone/>
            </a:pPr>
            <a:r>
              <a:rPr lang="fr-FR" sz="3200" b="1" dirty="0">
                <a:solidFill>
                  <a:srgbClr val="F8B225"/>
                </a:solidFill>
                <a:latin typeface="Calibri"/>
                <a:ea typeface="Calibri"/>
                <a:cs typeface="Calibri"/>
                <a:sym typeface="Calibri"/>
              </a:rPr>
              <a:t>APPEL A PROJETS #1 - 2025</a:t>
            </a:r>
            <a:br>
              <a:rPr lang="fr-FR" sz="3200" b="0" i="0" u="none" strike="noStrike" cap="none" dirty="0">
                <a:solidFill>
                  <a:srgbClr val="FFFFFF"/>
                </a:solidFill>
                <a:latin typeface="Calibri"/>
                <a:ea typeface="Calibri"/>
                <a:cs typeface="Calibri"/>
                <a:sym typeface="Calibri"/>
              </a:rPr>
            </a:br>
            <a:endParaRPr sz="3200" b="0" i="0" u="none" strike="noStrike" cap="none" dirty="0">
              <a:solidFill>
                <a:srgbClr val="000000"/>
              </a:solidFill>
              <a:latin typeface="Times New Roman"/>
              <a:ea typeface="Times New Roman"/>
              <a:cs typeface="Times New Roman"/>
              <a:sym typeface="Times New Roman"/>
            </a:endParaRPr>
          </a:p>
        </p:txBody>
      </p:sp>
      <p:pic>
        <p:nvPicPr>
          <p:cNvPr id="3" name="Image 2">
            <a:extLst>
              <a:ext uri="{FF2B5EF4-FFF2-40B4-BE49-F238E27FC236}">
                <a16:creationId xmlns:a16="http://schemas.microsoft.com/office/drawing/2014/main" id="{7E553B95-5297-B858-80EE-ABAE5EAC7AFF}"/>
              </a:ext>
            </a:extLst>
          </p:cNvPr>
          <p:cNvPicPr>
            <a:picLocks noChangeAspect="1"/>
          </p:cNvPicPr>
          <p:nvPr/>
        </p:nvPicPr>
        <p:blipFill rotWithShape="1">
          <a:blip r:embed="rId4"/>
          <a:srcRect l="66193" b="21769"/>
          <a:stretch/>
        </p:blipFill>
        <p:spPr>
          <a:xfrm>
            <a:off x="3364637" y="6050066"/>
            <a:ext cx="1642498" cy="730513"/>
          </a:xfrm>
          <a:prstGeom prst="rect">
            <a:avLst/>
          </a:prstGeom>
        </p:spPr>
      </p:pic>
      <p:pic>
        <p:nvPicPr>
          <p:cNvPr id="4" name="Image 3">
            <a:extLst>
              <a:ext uri="{FF2B5EF4-FFF2-40B4-BE49-F238E27FC236}">
                <a16:creationId xmlns:a16="http://schemas.microsoft.com/office/drawing/2014/main" id="{029009F0-ACAC-D9A7-A949-DC359FFBF61D}"/>
              </a:ext>
            </a:extLst>
          </p:cNvPr>
          <p:cNvPicPr>
            <a:picLocks noChangeAspect="1"/>
          </p:cNvPicPr>
          <p:nvPr/>
        </p:nvPicPr>
        <p:blipFill>
          <a:blip r:embed="rId5"/>
          <a:stretch>
            <a:fillRect/>
          </a:stretch>
        </p:blipFill>
        <p:spPr>
          <a:xfrm>
            <a:off x="1750081" y="3734183"/>
            <a:ext cx="1213573" cy="1312996"/>
          </a:xfrm>
          <a:prstGeom prst="rect">
            <a:avLst/>
          </a:prstGeom>
        </p:spPr>
      </p:pic>
      <p:pic>
        <p:nvPicPr>
          <p:cNvPr id="5" name="Image 4">
            <a:extLst>
              <a:ext uri="{FF2B5EF4-FFF2-40B4-BE49-F238E27FC236}">
                <a16:creationId xmlns:a16="http://schemas.microsoft.com/office/drawing/2014/main" id="{129DE737-5D1E-5D15-4A6F-B7EF2F150F42}"/>
              </a:ext>
            </a:extLst>
          </p:cNvPr>
          <p:cNvPicPr>
            <a:picLocks noChangeAspect="1"/>
          </p:cNvPicPr>
          <p:nvPr/>
        </p:nvPicPr>
        <p:blipFill>
          <a:blip r:embed="rId6"/>
          <a:stretch>
            <a:fillRect/>
          </a:stretch>
        </p:blipFill>
        <p:spPr>
          <a:xfrm>
            <a:off x="1261845" y="2645742"/>
            <a:ext cx="2102792" cy="939247"/>
          </a:xfrm>
          <a:prstGeom prst="rect">
            <a:avLst/>
          </a:prstGeom>
        </p:spPr>
      </p:pic>
      <p:pic>
        <p:nvPicPr>
          <p:cNvPr id="2" name="Image 1">
            <a:extLst>
              <a:ext uri="{FF2B5EF4-FFF2-40B4-BE49-F238E27FC236}">
                <a16:creationId xmlns:a16="http://schemas.microsoft.com/office/drawing/2014/main" id="{46105775-9B30-1B63-A60E-13E6A5592E5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884586" y="6183231"/>
            <a:ext cx="628083" cy="478701"/>
          </a:xfrm>
          <a:prstGeom prst="rect">
            <a:avLst/>
          </a:prstGeom>
        </p:spPr>
      </p:pic>
      <p:sp>
        <p:nvSpPr>
          <p:cNvPr id="6" name="Rectangle 5">
            <a:extLst>
              <a:ext uri="{FF2B5EF4-FFF2-40B4-BE49-F238E27FC236}">
                <a16:creationId xmlns:a16="http://schemas.microsoft.com/office/drawing/2014/main" id="{1272A20E-6B16-7E2A-A39E-ED6DA04F3D09}"/>
              </a:ext>
            </a:extLst>
          </p:cNvPr>
          <p:cNvSpPr/>
          <p:nvPr/>
        </p:nvSpPr>
        <p:spPr>
          <a:xfrm>
            <a:off x="304800" y="182880"/>
            <a:ext cx="3616960" cy="17189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8" name="Image 7">
            <a:extLst>
              <a:ext uri="{FF2B5EF4-FFF2-40B4-BE49-F238E27FC236}">
                <a16:creationId xmlns:a16="http://schemas.microsoft.com/office/drawing/2014/main" id="{96433667-779E-1B7D-652C-80DCCE0D0AAC}"/>
              </a:ext>
            </a:extLst>
          </p:cNvPr>
          <p:cNvPicPr>
            <a:picLocks noChangeAspect="1"/>
          </p:cNvPicPr>
          <p:nvPr/>
        </p:nvPicPr>
        <p:blipFill>
          <a:blip r:embed="rId8"/>
          <a:stretch>
            <a:fillRect/>
          </a:stretch>
        </p:blipFill>
        <p:spPr>
          <a:xfrm>
            <a:off x="802223" y="326971"/>
            <a:ext cx="3197743" cy="1866966"/>
          </a:xfrm>
          <a:prstGeom prst="rect">
            <a:avLst/>
          </a:prstGeom>
        </p:spPr>
      </p:pic>
      <p:pic>
        <p:nvPicPr>
          <p:cNvPr id="9" name="Image 8">
            <a:extLst>
              <a:ext uri="{FF2B5EF4-FFF2-40B4-BE49-F238E27FC236}">
                <a16:creationId xmlns:a16="http://schemas.microsoft.com/office/drawing/2014/main" id="{D36FC2E5-E843-02A8-4F3D-0C6A7EAE7066}"/>
              </a:ext>
            </a:extLst>
          </p:cNvPr>
          <p:cNvPicPr>
            <a:picLocks noChangeAspect="1"/>
          </p:cNvPicPr>
          <p:nvPr/>
        </p:nvPicPr>
        <p:blipFill>
          <a:blip r:embed="rId9"/>
          <a:stretch>
            <a:fillRect/>
          </a:stretch>
        </p:blipFill>
        <p:spPr>
          <a:xfrm>
            <a:off x="203101" y="6064583"/>
            <a:ext cx="3093961" cy="715996"/>
          </a:xfrm>
          <a:prstGeom prst="rect">
            <a:avLst/>
          </a:prstGeom>
        </p:spPr>
      </p:pic>
    </p:spTree>
    <p:extLst>
      <p:ext uri="{BB962C8B-B14F-4D97-AF65-F5344CB8AC3E}">
        <p14:creationId xmlns:p14="http://schemas.microsoft.com/office/powerpoint/2010/main" val="611810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69"/>
        <p:cNvGrpSpPr/>
        <p:nvPr/>
      </p:nvGrpSpPr>
      <p:grpSpPr>
        <a:xfrm>
          <a:off x="0" y="0"/>
          <a:ext cx="0" cy="0"/>
          <a:chOff x="0" y="0"/>
          <a:chExt cx="0" cy="0"/>
        </a:xfrm>
      </p:grpSpPr>
      <p:sp>
        <p:nvSpPr>
          <p:cNvPr id="170" name="Google Shape;170;p22"/>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172" name="Google Shape;172;p22"/>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rgbClr val="F7B225"/>
              </a:buClr>
              <a:buSzPts val="1800"/>
              <a:buFont typeface="Calibri"/>
              <a:buNone/>
            </a:pPr>
            <a:r>
              <a:rPr lang="fr-FR" sz="1800" b="1" i="0" u="none" strike="noStrike" cap="none">
                <a:solidFill>
                  <a:srgbClr val="F7B225"/>
                </a:solidFill>
                <a:latin typeface="Calibri"/>
                <a:ea typeface="Calibri"/>
                <a:cs typeface="Calibri"/>
                <a:sym typeface="Calibri"/>
              </a:rPr>
              <a:t>Slide Prez 1</a:t>
            </a:r>
            <a:endParaRPr sz="2400" b="0" i="0" u="none" strike="noStrike" cap="none">
              <a:solidFill>
                <a:srgbClr val="F7B225"/>
              </a:solidFill>
              <a:latin typeface="Times New Roman"/>
              <a:ea typeface="Times New Roman"/>
              <a:cs typeface="Times New Roman"/>
              <a:sym typeface="Times New Roman"/>
            </a:endParaRPr>
          </a:p>
        </p:txBody>
      </p:sp>
      <p:sp>
        <p:nvSpPr>
          <p:cNvPr id="173" name="Google Shape;173;p22"/>
          <p:cNvSpPr/>
          <p:nvPr/>
        </p:nvSpPr>
        <p:spPr>
          <a:xfrm>
            <a:off x="3428205" y="767947"/>
            <a:ext cx="8198292"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lnSpc>
                <a:spcPct val="100000"/>
              </a:lnSpc>
              <a:spcBef>
                <a:spcPts val="0"/>
              </a:spcBef>
              <a:spcAft>
                <a:spcPts val="0"/>
              </a:spcAft>
              <a:buClr>
                <a:srgbClr val="323F4F"/>
              </a:buClr>
              <a:buSzPts val="1800"/>
              <a:buFont typeface="Calibri"/>
              <a:buNone/>
            </a:pPr>
            <a:r>
              <a:rPr lang="fr-FR" sz="1800" b="1" i="0" u="none" strike="noStrike" cap="none" dirty="0">
                <a:solidFill>
                  <a:srgbClr val="323F4F"/>
                </a:solidFill>
                <a:latin typeface="Calibri"/>
                <a:ea typeface="Calibri"/>
                <a:cs typeface="Calibri"/>
                <a:sym typeface="Calibri"/>
              </a:rPr>
              <a:t>LE NOM DU PROJET</a:t>
            </a:r>
            <a:endParaRPr sz="1800" b="0" i="0" u="none" strike="noStrike" cap="none" dirty="0">
              <a:solidFill>
                <a:srgbClr val="323F4F"/>
              </a:solidFill>
              <a:latin typeface="Calibri"/>
              <a:ea typeface="Calibri"/>
              <a:cs typeface="Calibri"/>
              <a:sym typeface="Calibri"/>
            </a:endParaRPr>
          </a:p>
        </p:txBody>
      </p:sp>
      <p:sp>
        <p:nvSpPr>
          <p:cNvPr id="174" name="Google Shape;174;p22"/>
          <p:cNvSpPr txBox="1"/>
          <p:nvPr/>
        </p:nvSpPr>
        <p:spPr>
          <a:xfrm>
            <a:off x="3396694" y="1901946"/>
            <a:ext cx="8229803" cy="1477287"/>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rgbClr val="323F4F"/>
                </a:solidFill>
                <a:latin typeface="Calibri"/>
                <a:ea typeface="Calibri"/>
                <a:cs typeface="Calibri"/>
                <a:sym typeface="Calibri"/>
              </a:rPr>
              <a:t>Il convient de décrire en quelques mots :</a:t>
            </a:r>
            <a:endParaRPr dirty="0"/>
          </a:p>
          <a:p>
            <a:pPr marL="0" marR="0" lvl="0" indent="0" algn="just" rtl="0">
              <a:spcBef>
                <a:spcPts val="0"/>
              </a:spcBef>
              <a:spcAft>
                <a:spcPts val="0"/>
              </a:spcAft>
              <a:buNone/>
            </a:pPr>
            <a:endParaRPr sz="1800" b="1" dirty="0">
              <a:solidFill>
                <a:srgbClr val="323F4F"/>
              </a:solidFill>
              <a:latin typeface="Calibri"/>
              <a:ea typeface="Calibri"/>
              <a:cs typeface="Calibri"/>
              <a:sym typeface="Calibri"/>
            </a:endParaRPr>
          </a:p>
          <a:p>
            <a:pPr marL="285750" marR="0" lvl="0" indent="-285750" algn="just" rtl="0">
              <a:spcBef>
                <a:spcPts val="0"/>
              </a:spcBef>
              <a:spcAft>
                <a:spcPts val="0"/>
              </a:spcAft>
              <a:buClr>
                <a:srgbClr val="323F4F"/>
              </a:buClr>
              <a:buSzPts val="1800"/>
              <a:buFont typeface="Noto Sans Symbols"/>
              <a:buChar char="❖"/>
            </a:pPr>
            <a:r>
              <a:rPr lang="fr-FR" sz="1800" b="1" dirty="0">
                <a:solidFill>
                  <a:srgbClr val="323F4F"/>
                </a:solidFill>
                <a:latin typeface="Calibri"/>
                <a:ea typeface="Calibri"/>
                <a:cs typeface="Calibri"/>
                <a:sym typeface="Calibri"/>
              </a:rPr>
              <a:t>Le concept innovant</a:t>
            </a:r>
            <a:endParaRPr dirty="0"/>
          </a:p>
          <a:p>
            <a:pPr marL="0" marR="0" lvl="0" indent="0" algn="just" rtl="0">
              <a:spcBef>
                <a:spcPts val="0"/>
              </a:spcBef>
              <a:spcAft>
                <a:spcPts val="0"/>
              </a:spcAft>
              <a:buNone/>
            </a:pPr>
            <a:endParaRPr sz="1800" b="1" dirty="0">
              <a:solidFill>
                <a:srgbClr val="323F4F"/>
              </a:solidFill>
              <a:latin typeface="Calibri"/>
              <a:ea typeface="Calibri"/>
              <a:cs typeface="Calibri"/>
              <a:sym typeface="Calibri"/>
            </a:endParaRPr>
          </a:p>
          <a:p>
            <a:pPr marL="285750" marR="0" lvl="0" indent="-285750" algn="just" rtl="0">
              <a:spcBef>
                <a:spcPts val="0"/>
              </a:spcBef>
              <a:spcAft>
                <a:spcPts val="0"/>
              </a:spcAft>
              <a:buClr>
                <a:srgbClr val="323F4F"/>
              </a:buClr>
              <a:buSzPts val="1800"/>
              <a:buFont typeface="Noto Sans Symbols"/>
              <a:buChar char="❖"/>
            </a:pPr>
            <a:r>
              <a:rPr lang="fr-FR" sz="1800" b="1" dirty="0">
                <a:solidFill>
                  <a:srgbClr val="323F4F"/>
                </a:solidFill>
                <a:latin typeface="Calibri"/>
                <a:ea typeface="Calibri"/>
                <a:cs typeface="Calibri"/>
                <a:sym typeface="Calibri"/>
              </a:rPr>
              <a:t>L’ambition du projet.</a:t>
            </a:r>
            <a:endParaRPr dirty="0"/>
          </a:p>
        </p:txBody>
      </p:sp>
      <p:sp>
        <p:nvSpPr>
          <p:cNvPr id="2" name="Rectangle 1">
            <a:extLst>
              <a:ext uri="{FF2B5EF4-FFF2-40B4-BE49-F238E27FC236}">
                <a16:creationId xmlns:a16="http://schemas.microsoft.com/office/drawing/2014/main" id="{4731B6B0-8811-B69A-EF61-538E49E13119}"/>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6868B4E1-8CA2-13AE-4015-FE7CAC0F199B}"/>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A1798BAB-3D6E-6E11-11A6-7D5D65BE991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5212" y="1812002"/>
            <a:ext cx="1388611" cy="1058347"/>
          </a:xfrm>
          <a:prstGeom prst="rect">
            <a:avLst/>
          </a:prstGeom>
        </p:spPr>
      </p:pic>
      <p:sp>
        <p:nvSpPr>
          <p:cNvPr id="175" name="Google Shape;175;p22"/>
          <p:cNvSpPr/>
          <p:nvPr/>
        </p:nvSpPr>
        <p:spPr>
          <a:xfrm>
            <a:off x="3428205" y="3823241"/>
            <a:ext cx="5682555" cy="313673"/>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1">
            <a:noAutofit/>
          </a:bodyPr>
          <a:lstStyle/>
          <a:p>
            <a:pPr marL="0" marR="0" lvl="0" indent="0" algn="ctr" rtl="0">
              <a:spcBef>
                <a:spcPts val="0"/>
              </a:spcBef>
              <a:spcAft>
                <a:spcPts val="0"/>
              </a:spcAft>
              <a:buNone/>
            </a:pPr>
            <a:r>
              <a:rPr lang="fr-FR" sz="1400" b="1" dirty="0">
                <a:solidFill>
                  <a:srgbClr val="323F4F"/>
                </a:solidFill>
                <a:latin typeface="Calibri"/>
                <a:ea typeface="Calibri"/>
                <a:cs typeface="Calibri"/>
                <a:sym typeface="Calibri"/>
              </a:rPr>
              <a:t>Importance de rajouter un élément visuel : logo, image, animation … </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79"/>
        <p:cNvGrpSpPr/>
        <p:nvPr/>
      </p:nvGrpSpPr>
      <p:grpSpPr>
        <a:xfrm>
          <a:off x="0" y="0"/>
          <a:ext cx="0" cy="0"/>
          <a:chOff x="0" y="0"/>
          <a:chExt cx="0" cy="0"/>
        </a:xfrm>
      </p:grpSpPr>
      <p:sp>
        <p:nvSpPr>
          <p:cNvPr id="180" name="Google Shape;180;p23"/>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182" name="Google Shape;182;p23"/>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rgbClr val="F7B225"/>
              </a:buClr>
              <a:buSzPts val="1800"/>
              <a:buFont typeface="Calibri"/>
              <a:buNone/>
            </a:pPr>
            <a:r>
              <a:rPr lang="fr-FR" sz="1800" b="1" i="0" u="none" strike="noStrike" cap="none">
                <a:solidFill>
                  <a:srgbClr val="F7B225"/>
                </a:solidFill>
                <a:latin typeface="Calibri"/>
                <a:ea typeface="Calibri"/>
                <a:cs typeface="Calibri"/>
                <a:sym typeface="Calibri"/>
              </a:rPr>
              <a:t>Slide Prez 2</a:t>
            </a:r>
            <a:endParaRPr sz="2400" b="0" i="0" u="none" strike="noStrike" cap="none">
              <a:solidFill>
                <a:srgbClr val="F7B225"/>
              </a:solidFill>
              <a:latin typeface="Times New Roman"/>
              <a:ea typeface="Times New Roman"/>
              <a:cs typeface="Times New Roman"/>
              <a:sym typeface="Times New Roman"/>
            </a:endParaRPr>
          </a:p>
        </p:txBody>
      </p:sp>
      <p:sp>
        <p:nvSpPr>
          <p:cNvPr id="183" name="Google Shape;183;p23"/>
          <p:cNvSpPr/>
          <p:nvPr/>
        </p:nvSpPr>
        <p:spPr>
          <a:xfrm>
            <a:off x="3171030" y="915994"/>
            <a:ext cx="8198292"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lnSpc>
                <a:spcPct val="100000"/>
              </a:lnSpc>
              <a:spcBef>
                <a:spcPts val="0"/>
              </a:spcBef>
              <a:spcAft>
                <a:spcPts val="0"/>
              </a:spcAft>
              <a:buClr>
                <a:srgbClr val="323F4F"/>
              </a:buClr>
              <a:buSzPts val="1800"/>
              <a:buFont typeface="Calibri"/>
              <a:buNone/>
            </a:pPr>
            <a:r>
              <a:rPr lang="fr-FR" sz="1800" b="1" i="0" u="none" strike="noStrike" cap="none" dirty="0">
                <a:solidFill>
                  <a:srgbClr val="323F4F"/>
                </a:solidFill>
                <a:latin typeface="Calibri"/>
                <a:ea typeface="Calibri"/>
                <a:cs typeface="Calibri"/>
                <a:sym typeface="Calibri"/>
              </a:rPr>
              <a:t>L’ÉQUIPE</a:t>
            </a:r>
            <a:endParaRPr sz="1800" b="0" i="0" u="none" strike="noStrike" cap="none" dirty="0">
              <a:solidFill>
                <a:srgbClr val="323F4F"/>
              </a:solidFill>
              <a:latin typeface="Calibri"/>
              <a:ea typeface="Calibri"/>
              <a:cs typeface="Calibri"/>
              <a:sym typeface="Calibri"/>
            </a:endParaRPr>
          </a:p>
        </p:txBody>
      </p:sp>
      <p:sp>
        <p:nvSpPr>
          <p:cNvPr id="184" name="Google Shape;184;p23"/>
          <p:cNvSpPr txBox="1"/>
          <p:nvPr/>
        </p:nvSpPr>
        <p:spPr>
          <a:xfrm>
            <a:off x="3171030" y="1718468"/>
            <a:ext cx="8219212" cy="2862282"/>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rgbClr val="323F4F"/>
                </a:solidFill>
                <a:latin typeface="Calibri"/>
                <a:ea typeface="Calibri"/>
                <a:cs typeface="Calibri"/>
                <a:sym typeface="Calibri"/>
              </a:rPr>
              <a:t>Il convient de parler de :</a:t>
            </a:r>
            <a:endParaRPr dirty="0"/>
          </a:p>
          <a:p>
            <a:pPr marL="0" marR="0" lvl="0" indent="0" algn="just" rtl="0">
              <a:spcBef>
                <a:spcPts val="0"/>
              </a:spcBef>
              <a:spcAft>
                <a:spcPts val="0"/>
              </a:spcAft>
              <a:buNone/>
            </a:pPr>
            <a:endParaRPr sz="1800" b="1" dirty="0">
              <a:solidFill>
                <a:srgbClr val="323F4F"/>
              </a:solidFill>
              <a:latin typeface="Calibri"/>
              <a:ea typeface="Calibri"/>
              <a:cs typeface="Calibri"/>
              <a:sym typeface="Calibri"/>
            </a:endParaRPr>
          </a:p>
          <a:p>
            <a:pPr marL="285750" marR="0" lvl="0" indent="-285750" algn="just" rtl="0">
              <a:spcBef>
                <a:spcPts val="0"/>
              </a:spcBef>
              <a:spcAft>
                <a:spcPts val="0"/>
              </a:spcAft>
              <a:buFont typeface="Wingdings" panose="05000000000000000000" pitchFamily="2" charset="2"/>
              <a:buChar char="v"/>
            </a:pPr>
            <a:r>
              <a:rPr lang="fr-FR" sz="1800" b="1" dirty="0">
                <a:solidFill>
                  <a:srgbClr val="323F4F"/>
                </a:solidFill>
                <a:latin typeface="Calibri"/>
                <a:ea typeface="Calibri"/>
                <a:cs typeface="Calibri"/>
                <a:sym typeface="Calibri"/>
              </a:rPr>
              <a:t>L’équipe fondatrice : Nom, rôle, résumé des parcours, compétences spécifiques, connaissance du marché/réseaux de distribution/grands comptes…</a:t>
            </a:r>
            <a:endParaRPr dirty="0"/>
          </a:p>
          <a:p>
            <a:pPr marR="0" lvl="0" algn="just" rtl="0">
              <a:spcBef>
                <a:spcPts val="0"/>
              </a:spcBef>
              <a:spcAft>
                <a:spcPts val="0"/>
              </a:spcAft>
            </a:pPr>
            <a:endParaRPr sz="1800" b="1" dirty="0">
              <a:solidFill>
                <a:srgbClr val="323F4F"/>
              </a:solidFill>
              <a:latin typeface="Calibri"/>
              <a:ea typeface="Calibri"/>
              <a:cs typeface="Calibri"/>
              <a:sym typeface="Calibri"/>
            </a:endParaRPr>
          </a:p>
          <a:p>
            <a:pPr marL="285750" marR="0" lvl="0" indent="-285750" algn="just" rtl="0">
              <a:spcBef>
                <a:spcPts val="0"/>
              </a:spcBef>
              <a:spcAft>
                <a:spcPts val="0"/>
              </a:spcAft>
              <a:buFont typeface="Wingdings" panose="05000000000000000000" pitchFamily="2" charset="2"/>
              <a:buChar char="v"/>
            </a:pPr>
            <a:r>
              <a:rPr lang="fr-FR" sz="1800" b="1" dirty="0">
                <a:solidFill>
                  <a:srgbClr val="323F4F"/>
                </a:solidFill>
                <a:latin typeface="Calibri"/>
                <a:ea typeface="Calibri"/>
                <a:cs typeface="Calibri"/>
                <a:sym typeface="Calibri"/>
              </a:rPr>
              <a:t>L’équipe élargie :  mentors, conseils et prestataires externes.</a:t>
            </a:r>
            <a:endParaRPr dirty="0"/>
          </a:p>
          <a:p>
            <a:pPr marR="0" lvl="0" algn="just" rtl="0">
              <a:spcBef>
                <a:spcPts val="0"/>
              </a:spcBef>
              <a:spcAft>
                <a:spcPts val="0"/>
              </a:spcAft>
            </a:pPr>
            <a:endParaRPr sz="1800" b="1" dirty="0">
              <a:solidFill>
                <a:srgbClr val="323F4F"/>
              </a:solidFill>
              <a:latin typeface="Calibri"/>
              <a:ea typeface="Calibri"/>
              <a:cs typeface="Calibri"/>
              <a:sym typeface="Calibri"/>
            </a:endParaRPr>
          </a:p>
          <a:p>
            <a:pPr marL="285750" marR="0" lvl="0" indent="-285750" algn="just" rtl="0">
              <a:spcBef>
                <a:spcPts val="0"/>
              </a:spcBef>
              <a:spcAft>
                <a:spcPts val="0"/>
              </a:spcAft>
              <a:buFont typeface="Wingdings" panose="05000000000000000000" pitchFamily="2" charset="2"/>
              <a:buChar char="v"/>
            </a:pPr>
            <a:r>
              <a:rPr lang="fr-FR" sz="1800" b="1" dirty="0">
                <a:solidFill>
                  <a:srgbClr val="323F4F"/>
                </a:solidFill>
                <a:latin typeface="Calibri"/>
                <a:ea typeface="Calibri"/>
                <a:cs typeface="Calibri"/>
                <a:sym typeface="Calibri"/>
              </a:rPr>
              <a:t>Les parties prenantes indispensables à mobiliser (associés, salariés, partenaires industriels, experts…)</a:t>
            </a:r>
          </a:p>
          <a:p>
            <a:pPr marR="0" lvl="0" algn="just" rtl="0">
              <a:spcBef>
                <a:spcPts val="0"/>
              </a:spcBef>
              <a:spcAft>
                <a:spcPts val="0"/>
              </a:spcAft>
            </a:pPr>
            <a:endParaRPr lang="fr-FR" dirty="0"/>
          </a:p>
        </p:txBody>
      </p:sp>
      <p:sp>
        <p:nvSpPr>
          <p:cNvPr id="185" name="Google Shape;185;p23"/>
          <p:cNvSpPr/>
          <p:nvPr/>
        </p:nvSpPr>
        <p:spPr>
          <a:xfrm>
            <a:off x="3171030" y="4904022"/>
            <a:ext cx="5972970" cy="375902"/>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1">
            <a:noAutofit/>
          </a:bodyPr>
          <a:lstStyle/>
          <a:p>
            <a:pPr marL="0" marR="0" lvl="0" indent="0" algn="just" rtl="0">
              <a:spcBef>
                <a:spcPts val="0"/>
              </a:spcBef>
              <a:spcAft>
                <a:spcPts val="0"/>
              </a:spcAft>
              <a:buNone/>
            </a:pPr>
            <a:r>
              <a:rPr lang="fr-FR" sz="1400" b="1" dirty="0">
                <a:solidFill>
                  <a:srgbClr val="323F4F"/>
                </a:solidFill>
                <a:latin typeface="Calibri"/>
                <a:ea typeface="Calibri"/>
                <a:cs typeface="Calibri"/>
                <a:sym typeface="Calibri"/>
              </a:rPr>
              <a:t>Importance de démontrer ici la légitimité de l’équipe et sa complémentarité.</a:t>
            </a:r>
            <a:endParaRPr dirty="0"/>
          </a:p>
        </p:txBody>
      </p:sp>
      <p:sp>
        <p:nvSpPr>
          <p:cNvPr id="2" name="Rectangle 1">
            <a:extLst>
              <a:ext uri="{FF2B5EF4-FFF2-40B4-BE49-F238E27FC236}">
                <a16:creationId xmlns:a16="http://schemas.microsoft.com/office/drawing/2014/main" id="{F6182C0A-97C1-6B8A-A3B2-11C1AC5755CD}"/>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E143866D-7020-75FE-05BA-D9EC9F51831E}"/>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C6468C36-2C85-15B3-C41A-8B027588390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5212" y="1916166"/>
            <a:ext cx="1388611" cy="1058347"/>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9"/>
        <p:cNvGrpSpPr/>
        <p:nvPr/>
      </p:nvGrpSpPr>
      <p:grpSpPr>
        <a:xfrm>
          <a:off x="0" y="0"/>
          <a:ext cx="0" cy="0"/>
          <a:chOff x="0" y="0"/>
          <a:chExt cx="0" cy="0"/>
        </a:xfrm>
      </p:grpSpPr>
      <p:sp>
        <p:nvSpPr>
          <p:cNvPr id="191" name="Google Shape;191;p24"/>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rgbClr val="F7B225"/>
              </a:buClr>
              <a:buSzPts val="1800"/>
              <a:buFont typeface="Calibri"/>
              <a:buNone/>
            </a:pPr>
            <a:r>
              <a:rPr lang="fr-FR" sz="1800" b="1" i="0" u="none" strike="noStrike" cap="none">
                <a:solidFill>
                  <a:srgbClr val="F7B225"/>
                </a:solidFill>
                <a:latin typeface="Calibri"/>
                <a:ea typeface="Calibri"/>
                <a:cs typeface="Calibri"/>
                <a:sym typeface="Calibri"/>
              </a:rPr>
              <a:t>Slide Prez 3</a:t>
            </a:r>
            <a:endParaRPr sz="2400" b="0" i="0" u="none" strike="noStrike" cap="none">
              <a:solidFill>
                <a:srgbClr val="F7B225"/>
              </a:solidFill>
              <a:latin typeface="Times New Roman"/>
              <a:ea typeface="Times New Roman"/>
              <a:cs typeface="Times New Roman"/>
              <a:sym typeface="Times New Roman"/>
            </a:endParaRPr>
          </a:p>
        </p:txBody>
      </p:sp>
      <p:sp>
        <p:nvSpPr>
          <p:cNvPr id="192" name="Google Shape;192;p24"/>
          <p:cNvSpPr/>
          <p:nvPr/>
        </p:nvSpPr>
        <p:spPr>
          <a:xfrm>
            <a:off x="3011620" y="3423260"/>
            <a:ext cx="6506005" cy="1197902"/>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1">
            <a:noAutofit/>
          </a:bodyPr>
          <a:lstStyle/>
          <a:p>
            <a:pPr marL="0" marR="0" lvl="0" indent="0" algn="just" rtl="0">
              <a:spcBef>
                <a:spcPts val="0"/>
              </a:spcBef>
              <a:spcAft>
                <a:spcPts val="0"/>
              </a:spcAft>
              <a:buNone/>
            </a:pPr>
            <a:r>
              <a:rPr lang="fr-FR" sz="1400" b="1" dirty="0">
                <a:solidFill>
                  <a:srgbClr val="323F4F"/>
                </a:solidFill>
                <a:latin typeface="Calibri"/>
                <a:ea typeface="Calibri"/>
                <a:cs typeface="Calibri"/>
                <a:sym typeface="Calibri"/>
              </a:rPr>
              <a:t>Une photo ou un schéma peuvent illustrer le projet innovant.</a:t>
            </a:r>
            <a:r>
              <a:rPr lang="fr-FR" dirty="0">
                <a:ea typeface="Calibri"/>
              </a:rPr>
              <a:t> </a:t>
            </a:r>
            <a:r>
              <a:rPr lang="fr-FR" sz="1400" b="1" dirty="0">
                <a:solidFill>
                  <a:srgbClr val="323F4F"/>
                </a:solidFill>
                <a:latin typeface="Calibri"/>
                <a:ea typeface="Calibri"/>
                <a:cs typeface="Calibri"/>
                <a:sym typeface="Calibri"/>
              </a:rPr>
              <a:t>Expliquez simplement quel est votre projet</a:t>
            </a:r>
            <a:r>
              <a:rPr lang="fr-FR" b="1" dirty="0">
                <a:solidFill>
                  <a:srgbClr val="323F4F"/>
                </a:solidFill>
                <a:latin typeface="Calibri"/>
                <a:ea typeface="Calibri"/>
                <a:cs typeface="Calibri"/>
                <a:sym typeface="Calibri"/>
              </a:rPr>
              <a:t>, </a:t>
            </a:r>
            <a:r>
              <a:rPr lang="fr-FR" sz="1400" b="1" dirty="0">
                <a:solidFill>
                  <a:srgbClr val="323F4F"/>
                </a:solidFill>
                <a:latin typeface="Calibri"/>
                <a:ea typeface="Calibri"/>
                <a:cs typeface="Calibri"/>
                <a:sym typeface="Calibri"/>
              </a:rPr>
              <a:t>à qui il s’adresse (cibles), dans quel secteur d’activité il évolue.</a:t>
            </a:r>
            <a:endParaRPr sz="1400" b="1" dirty="0">
              <a:solidFill>
                <a:srgbClr val="323F4F"/>
              </a:solidFill>
              <a:latin typeface="Calibri"/>
              <a:ea typeface="Calibri"/>
              <a:cs typeface="Calibri"/>
              <a:sym typeface="Calibri"/>
            </a:endParaRPr>
          </a:p>
          <a:p>
            <a:pPr marL="0" marR="0" lvl="0" indent="0" algn="just" rtl="0">
              <a:lnSpc>
                <a:spcPct val="100000"/>
              </a:lnSpc>
              <a:spcBef>
                <a:spcPts val="0"/>
              </a:spcBef>
              <a:spcAft>
                <a:spcPts val="0"/>
              </a:spcAft>
              <a:buClr>
                <a:srgbClr val="333399"/>
              </a:buClr>
              <a:buSzPts val="1400"/>
              <a:buFont typeface="Noto Sans Symbols"/>
              <a:buNone/>
            </a:pPr>
            <a:br>
              <a:rPr lang="fr-FR" sz="1400" b="1" i="0" u="none" strike="noStrike" cap="none" dirty="0">
                <a:solidFill>
                  <a:srgbClr val="323F4F"/>
                </a:solidFill>
                <a:latin typeface="Calibri"/>
                <a:ea typeface="Calibri"/>
                <a:cs typeface="Calibri"/>
                <a:sym typeface="Calibri"/>
              </a:rPr>
            </a:br>
            <a:r>
              <a:rPr lang="fr-FR" sz="1400" b="1" i="0" u="none" strike="noStrike" cap="none" dirty="0">
                <a:solidFill>
                  <a:srgbClr val="323F4F"/>
                </a:solidFill>
                <a:latin typeface="Calibri"/>
                <a:ea typeface="Calibri"/>
                <a:cs typeface="Calibri"/>
                <a:sym typeface="Calibri"/>
              </a:rPr>
              <a:t>Si le métier/secteur d’activité est spécifique, il conviendra d’expliquer le secteur d’activité/ contexte dans lequel évolue votre projet.</a:t>
            </a:r>
            <a:endParaRPr sz="1400" b="1" dirty="0">
              <a:solidFill>
                <a:srgbClr val="323F4F"/>
              </a:solidFill>
              <a:latin typeface="Calibri"/>
              <a:ea typeface="Calibri"/>
              <a:cs typeface="Calibri"/>
              <a:sym typeface="Calibri"/>
            </a:endParaRPr>
          </a:p>
        </p:txBody>
      </p:sp>
      <p:sp>
        <p:nvSpPr>
          <p:cNvPr id="193" name="Google Shape;193;p24"/>
          <p:cNvSpPr/>
          <p:nvPr/>
        </p:nvSpPr>
        <p:spPr>
          <a:xfrm>
            <a:off x="3013066" y="1100091"/>
            <a:ext cx="8556030"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lnSpc>
                <a:spcPct val="100000"/>
              </a:lnSpc>
              <a:spcBef>
                <a:spcPts val="0"/>
              </a:spcBef>
              <a:spcAft>
                <a:spcPts val="0"/>
              </a:spcAft>
              <a:buClr>
                <a:schemeClr val="dk2"/>
              </a:buClr>
              <a:buSzPts val="1800"/>
              <a:buFont typeface="Calibri"/>
              <a:buNone/>
            </a:pPr>
            <a:r>
              <a:rPr lang="fr-FR" sz="1800" b="1" i="0" u="none" strike="noStrike" cap="none" dirty="0">
                <a:solidFill>
                  <a:srgbClr val="323F4F"/>
                </a:solidFill>
                <a:latin typeface="Calibri"/>
                <a:ea typeface="Calibri"/>
                <a:cs typeface="Calibri"/>
                <a:sym typeface="Calibri"/>
              </a:rPr>
              <a:t>LE PROJET INNOVANT (SYNTHÈSE)</a:t>
            </a:r>
            <a:endParaRPr sz="1800" b="0" i="0" u="none" strike="noStrike" cap="none" dirty="0">
              <a:solidFill>
                <a:srgbClr val="323F4F"/>
              </a:solidFill>
              <a:latin typeface="Calibri"/>
              <a:ea typeface="Calibri"/>
              <a:cs typeface="Calibri"/>
              <a:sym typeface="Calibri"/>
            </a:endParaRPr>
          </a:p>
        </p:txBody>
      </p:sp>
      <p:sp>
        <p:nvSpPr>
          <p:cNvPr id="194" name="Google Shape;194;p24"/>
          <p:cNvSpPr txBox="1"/>
          <p:nvPr/>
        </p:nvSpPr>
        <p:spPr>
          <a:xfrm>
            <a:off x="3011621" y="2194363"/>
            <a:ext cx="8556030" cy="923289"/>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Décrivez de façon synthétique, attractive et avec des termes simples, votre projet.</a:t>
            </a:r>
            <a:endParaRPr dirty="0"/>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 </a:t>
            </a:r>
            <a:endParaRPr dirty="0"/>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Précisez vos cibles de clientèle, le secteur d’activité.</a:t>
            </a:r>
            <a:endParaRPr dirty="0"/>
          </a:p>
        </p:txBody>
      </p:sp>
      <p:sp>
        <p:nvSpPr>
          <p:cNvPr id="2" name="Rectangle 1">
            <a:extLst>
              <a:ext uri="{FF2B5EF4-FFF2-40B4-BE49-F238E27FC236}">
                <a16:creationId xmlns:a16="http://schemas.microsoft.com/office/drawing/2014/main" id="{987ED49E-1C79-B5ED-69D9-55688E87B416}"/>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E531C103-8DB5-31C9-58A5-75BF2553A8CC}"/>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D733A490-018A-25BC-DD43-6FDA5C8323E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8269" y="1665189"/>
            <a:ext cx="1388611" cy="1058347"/>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98"/>
        <p:cNvGrpSpPr/>
        <p:nvPr/>
      </p:nvGrpSpPr>
      <p:grpSpPr>
        <a:xfrm>
          <a:off x="0" y="0"/>
          <a:ext cx="0" cy="0"/>
          <a:chOff x="0" y="0"/>
          <a:chExt cx="0" cy="0"/>
        </a:xfrm>
      </p:grpSpPr>
      <p:sp>
        <p:nvSpPr>
          <p:cNvPr id="199" name="Google Shape;199;p25"/>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01" name="Google Shape;201;p25"/>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rgbClr val="F7B225"/>
              </a:buClr>
              <a:buSzPts val="1800"/>
              <a:buFont typeface="Calibri"/>
              <a:buNone/>
            </a:pPr>
            <a:r>
              <a:rPr lang="fr-FR" sz="1800" b="1" i="0" u="none" strike="noStrike" cap="none">
                <a:solidFill>
                  <a:srgbClr val="F7B225"/>
                </a:solidFill>
                <a:latin typeface="Calibri"/>
                <a:ea typeface="Calibri"/>
                <a:cs typeface="Calibri"/>
                <a:sym typeface="Calibri"/>
              </a:rPr>
              <a:t>Slide Prez 4</a:t>
            </a:r>
            <a:endParaRPr sz="2400" b="0" i="0" u="none" strike="noStrike" cap="none">
              <a:solidFill>
                <a:srgbClr val="F7B225"/>
              </a:solidFill>
              <a:latin typeface="Times New Roman"/>
              <a:ea typeface="Times New Roman"/>
              <a:cs typeface="Times New Roman"/>
              <a:sym typeface="Times New Roman"/>
            </a:endParaRPr>
          </a:p>
        </p:txBody>
      </p:sp>
      <p:sp>
        <p:nvSpPr>
          <p:cNvPr id="202" name="Google Shape;202;p25"/>
          <p:cNvSpPr/>
          <p:nvPr/>
        </p:nvSpPr>
        <p:spPr>
          <a:xfrm>
            <a:off x="3153643" y="729271"/>
            <a:ext cx="8485797"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lnSpc>
                <a:spcPct val="100000"/>
              </a:lnSpc>
              <a:spcBef>
                <a:spcPts val="0"/>
              </a:spcBef>
              <a:spcAft>
                <a:spcPts val="0"/>
              </a:spcAft>
              <a:buClr>
                <a:schemeClr val="dk2"/>
              </a:buClr>
              <a:buSzPts val="1800"/>
              <a:buFont typeface="Calibri"/>
              <a:buNone/>
            </a:pPr>
            <a:r>
              <a:rPr lang="fr-FR" sz="1800" b="1" i="0" u="none" strike="noStrike" cap="none" dirty="0">
                <a:solidFill>
                  <a:srgbClr val="323F4F"/>
                </a:solidFill>
                <a:latin typeface="Calibri"/>
                <a:ea typeface="Calibri"/>
                <a:cs typeface="Calibri"/>
                <a:sym typeface="Calibri"/>
              </a:rPr>
              <a:t>L’OPPORTUNITÉ D’ENTREPRENDRE/ LA PROBLÉMATIQUE MARCHÉ</a:t>
            </a:r>
            <a:endParaRPr sz="1800" b="0" i="0" u="none" strike="noStrike" cap="none" dirty="0">
              <a:solidFill>
                <a:srgbClr val="323F4F"/>
              </a:solidFill>
              <a:latin typeface="Calibri"/>
              <a:ea typeface="Calibri"/>
              <a:cs typeface="Calibri"/>
              <a:sym typeface="Calibri"/>
            </a:endParaRPr>
          </a:p>
        </p:txBody>
      </p:sp>
      <p:sp>
        <p:nvSpPr>
          <p:cNvPr id="203" name="Google Shape;203;p25"/>
          <p:cNvSpPr txBox="1"/>
          <p:nvPr/>
        </p:nvSpPr>
        <p:spPr>
          <a:xfrm>
            <a:off x="3153643" y="1725301"/>
            <a:ext cx="8482453" cy="1754286"/>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Exprimez l’opportunité d’entreprendre : besoins non ou mal couverts, de nouveaux besoins, une nouvelle législation…</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Expliquez le problème à résoudre : des verrous techno, juridiques, humains…</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Exposez la solution apportée par rapport à l’existant : sa valeur ajoutée</a:t>
            </a:r>
            <a:endParaRPr dirty="0"/>
          </a:p>
        </p:txBody>
      </p:sp>
      <p:sp>
        <p:nvSpPr>
          <p:cNvPr id="204" name="Google Shape;204;p25"/>
          <p:cNvSpPr txBox="1"/>
          <p:nvPr/>
        </p:nvSpPr>
        <p:spPr>
          <a:xfrm>
            <a:off x="3153643" y="3770229"/>
            <a:ext cx="6521299" cy="2248900"/>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spcBef>
                <a:spcPts val="0"/>
              </a:spcBef>
              <a:spcAft>
                <a:spcPts val="0"/>
              </a:spcAft>
              <a:buClr>
                <a:srgbClr val="323F4F"/>
              </a:buClr>
              <a:buSzPts val="1400"/>
              <a:buFont typeface="Calibri"/>
              <a:buNone/>
            </a:pPr>
            <a:r>
              <a:rPr lang="fr-FR" sz="1400" b="1" dirty="0">
                <a:solidFill>
                  <a:srgbClr val="323F4F"/>
                </a:solidFill>
                <a:latin typeface="Calibri"/>
                <a:ea typeface="Calibri"/>
                <a:cs typeface="Calibri"/>
                <a:sym typeface="Calibri"/>
              </a:rPr>
              <a:t>Cette slide doit être très percutante et brève.</a:t>
            </a:r>
            <a:endParaRPr dirty="0"/>
          </a:p>
          <a:p>
            <a:pPr marL="0" marR="0" lvl="0" indent="0" algn="just" rtl="0">
              <a:spcBef>
                <a:spcPts val="0"/>
              </a:spcBef>
              <a:spcAft>
                <a:spcPts val="0"/>
              </a:spcAft>
              <a:buClr>
                <a:srgbClr val="323F4F"/>
              </a:buClr>
              <a:buSzPts val="1400"/>
              <a:buFont typeface="Calibri"/>
              <a:buNone/>
            </a:pPr>
            <a:r>
              <a:rPr lang="fr-FR" b="1" dirty="0">
                <a:solidFill>
                  <a:srgbClr val="323F4F"/>
                </a:solidFill>
                <a:latin typeface="Calibri"/>
                <a:ea typeface="Calibri"/>
                <a:cs typeface="Calibri"/>
                <a:sym typeface="Calibri"/>
              </a:rPr>
              <a:t>I</a:t>
            </a:r>
            <a:r>
              <a:rPr lang="fr-FR" sz="1400" b="1" dirty="0">
                <a:solidFill>
                  <a:srgbClr val="323F4F"/>
                </a:solidFill>
                <a:latin typeface="Calibri"/>
                <a:ea typeface="Calibri"/>
                <a:cs typeface="Calibri"/>
                <a:sym typeface="Calibri"/>
              </a:rPr>
              <a:t>nutile de décrire votre produit et votre avantage concurrentiel en long et en large (cela viendra plus tard) mais de démontrer qu’un problème important n’a pas de solution satisfaisante actuellement ou est incomplète.</a:t>
            </a:r>
          </a:p>
          <a:p>
            <a:pPr marL="0" marR="0" lvl="0" indent="0" algn="just" rtl="0">
              <a:spcBef>
                <a:spcPts val="0"/>
              </a:spcBef>
              <a:spcAft>
                <a:spcPts val="0"/>
              </a:spcAft>
              <a:buClr>
                <a:srgbClr val="323F4F"/>
              </a:buClr>
              <a:buSzPts val="1400"/>
              <a:buFont typeface="Calibri"/>
              <a:buNone/>
            </a:pPr>
            <a:br>
              <a:rPr lang="fr-FR" sz="1400" b="1" dirty="0">
                <a:solidFill>
                  <a:srgbClr val="323F4F"/>
                </a:solidFill>
                <a:latin typeface="Calibri"/>
                <a:ea typeface="Calibri"/>
                <a:cs typeface="Calibri"/>
                <a:sym typeface="Calibri"/>
              </a:rPr>
            </a:br>
            <a:r>
              <a:rPr lang="fr-FR" sz="1400" b="1" dirty="0">
                <a:solidFill>
                  <a:srgbClr val="323F4F"/>
                </a:solidFill>
                <a:latin typeface="Calibri"/>
                <a:ea typeface="Calibri"/>
                <a:cs typeface="Calibri"/>
                <a:sym typeface="Calibri"/>
              </a:rPr>
              <a:t>Exposez juste l’essence du projet / expliquez l’opportunité d’entreprendre :</a:t>
            </a:r>
            <a:endParaRPr sz="1400" b="1" dirty="0">
              <a:solidFill>
                <a:srgbClr val="323F4F"/>
              </a:solidFill>
              <a:latin typeface="Calibri"/>
              <a:ea typeface="Calibri"/>
              <a:cs typeface="Calibri"/>
              <a:sym typeface="Calibri"/>
            </a:endParaRPr>
          </a:p>
          <a:p>
            <a:pPr marL="0" marR="0" lvl="0" indent="-88900" algn="just" rtl="0">
              <a:spcBef>
                <a:spcPts val="0"/>
              </a:spcBef>
              <a:spcAft>
                <a:spcPts val="0"/>
              </a:spcAft>
              <a:buClr>
                <a:srgbClr val="323F4F"/>
              </a:buClr>
              <a:buSzPts val="1400"/>
              <a:buFont typeface="Calibri"/>
              <a:buChar char="-"/>
            </a:pPr>
            <a:r>
              <a:rPr lang="fr-FR" sz="1400" b="1" dirty="0">
                <a:solidFill>
                  <a:srgbClr val="323F4F"/>
                </a:solidFill>
                <a:latin typeface="Calibri"/>
                <a:ea typeface="Calibri"/>
                <a:cs typeface="Calibri"/>
                <a:sym typeface="Calibri"/>
              </a:rPr>
              <a:t>Une nouvelle législation créant un nouveau challenge (environnement),</a:t>
            </a:r>
            <a:endParaRPr dirty="0"/>
          </a:p>
          <a:p>
            <a:pPr marL="0" marR="0" lvl="0" indent="-88900" algn="just" rtl="0">
              <a:spcBef>
                <a:spcPts val="0"/>
              </a:spcBef>
              <a:spcAft>
                <a:spcPts val="0"/>
              </a:spcAft>
              <a:buClr>
                <a:srgbClr val="323F4F"/>
              </a:buClr>
              <a:buSzPts val="1400"/>
              <a:buFont typeface="Calibri"/>
              <a:buChar char="-"/>
            </a:pPr>
            <a:r>
              <a:rPr lang="fr-FR" sz="1400" b="1" dirty="0">
                <a:solidFill>
                  <a:srgbClr val="323F4F"/>
                </a:solidFill>
                <a:latin typeface="Calibri"/>
                <a:ea typeface="Calibri"/>
                <a:cs typeface="Calibri"/>
                <a:sym typeface="Calibri"/>
              </a:rPr>
              <a:t>Une nouvelle techno permettant de répondre à un besoin mal couvert/de contourner certains obstacles,</a:t>
            </a:r>
            <a:endParaRPr sz="1400" b="1" dirty="0">
              <a:solidFill>
                <a:srgbClr val="323F4F"/>
              </a:solidFill>
              <a:latin typeface="Calibri"/>
              <a:ea typeface="Calibri"/>
              <a:cs typeface="Calibri"/>
              <a:sym typeface="Calibri"/>
            </a:endParaRPr>
          </a:p>
          <a:p>
            <a:pPr marL="0" marR="0" lvl="0" indent="-88900" algn="just" rtl="0">
              <a:spcBef>
                <a:spcPts val="0"/>
              </a:spcBef>
              <a:spcAft>
                <a:spcPts val="0"/>
              </a:spcAft>
              <a:buClr>
                <a:srgbClr val="323F4F"/>
              </a:buClr>
              <a:buSzPts val="1400"/>
              <a:buFont typeface="Calibri"/>
              <a:buChar char="-"/>
            </a:pPr>
            <a:r>
              <a:rPr lang="fr-FR" sz="1400" b="1" dirty="0">
                <a:solidFill>
                  <a:srgbClr val="323F4F"/>
                </a:solidFill>
                <a:latin typeface="Calibri"/>
                <a:ea typeface="Calibri"/>
                <a:cs typeface="Calibri"/>
                <a:sym typeface="Calibri"/>
              </a:rPr>
              <a:t>Les solutions actuelles ont des limites importantes...</a:t>
            </a:r>
            <a:endParaRPr dirty="0"/>
          </a:p>
        </p:txBody>
      </p:sp>
      <p:sp>
        <p:nvSpPr>
          <p:cNvPr id="2" name="Rectangle 1">
            <a:extLst>
              <a:ext uri="{FF2B5EF4-FFF2-40B4-BE49-F238E27FC236}">
                <a16:creationId xmlns:a16="http://schemas.microsoft.com/office/drawing/2014/main" id="{C02AF3F2-9ABE-9BC1-0533-C1D3AE7260F4}"/>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251C0B45-4E8D-DB4F-7CAD-1581BD64CE71}"/>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3E640DF6-DD93-B95F-34BD-B1DD3872114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8269" y="1842375"/>
            <a:ext cx="1388611" cy="1058347"/>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08"/>
        <p:cNvGrpSpPr/>
        <p:nvPr/>
      </p:nvGrpSpPr>
      <p:grpSpPr>
        <a:xfrm>
          <a:off x="0" y="0"/>
          <a:ext cx="0" cy="0"/>
          <a:chOff x="0" y="0"/>
          <a:chExt cx="0" cy="0"/>
        </a:xfrm>
      </p:grpSpPr>
      <p:sp>
        <p:nvSpPr>
          <p:cNvPr id="209" name="Google Shape;209;p26"/>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11" name="Google Shape;211;p26"/>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rgbClr val="F7B225"/>
              </a:buClr>
              <a:buSzPts val="1800"/>
              <a:buFont typeface="Calibri"/>
              <a:buNone/>
            </a:pPr>
            <a:r>
              <a:rPr lang="fr-FR" sz="1800" b="1" i="0" u="none" strike="noStrike" cap="none">
                <a:solidFill>
                  <a:srgbClr val="F7B225"/>
                </a:solidFill>
                <a:latin typeface="Calibri"/>
                <a:ea typeface="Calibri"/>
                <a:cs typeface="Calibri"/>
                <a:sym typeface="Calibri"/>
              </a:rPr>
              <a:t>Slide Prez 5</a:t>
            </a:r>
            <a:endParaRPr sz="2400" b="0" i="0" u="none" strike="noStrike" cap="none">
              <a:solidFill>
                <a:srgbClr val="F7B225"/>
              </a:solidFill>
              <a:latin typeface="Times New Roman"/>
              <a:ea typeface="Times New Roman"/>
              <a:cs typeface="Times New Roman"/>
              <a:sym typeface="Times New Roman"/>
            </a:endParaRPr>
          </a:p>
        </p:txBody>
      </p:sp>
      <p:sp>
        <p:nvSpPr>
          <p:cNvPr id="212" name="Google Shape;212;p26"/>
          <p:cNvSpPr/>
          <p:nvPr/>
        </p:nvSpPr>
        <p:spPr>
          <a:xfrm>
            <a:off x="3282646" y="939205"/>
            <a:ext cx="8449690"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lnSpc>
                <a:spcPct val="100000"/>
              </a:lnSpc>
              <a:spcBef>
                <a:spcPts val="0"/>
              </a:spcBef>
              <a:spcAft>
                <a:spcPts val="0"/>
              </a:spcAft>
              <a:buClr>
                <a:schemeClr val="dk2"/>
              </a:buClr>
              <a:buSzPts val="1800"/>
              <a:buFont typeface="Calibri"/>
              <a:buNone/>
            </a:pPr>
            <a:r>
              <a:rPr lang="fr-FR" sz="1800" b="1" i="0" u="none" strike="noStrike" cap="none" dirty="0">
                <a:solidFill>
                  <a:srgbClr val="323F4F"/>
                </a:solidFill>
                <a:latin typeface="Calibri"/>
                <a:ea typeface="Calibri"/>
                <a:cs typeface="Calibri"/>
                <a:sym typeface="Calibri"/>
              </a:rPr>
              <a:t>L’INNOVATION DANS VOTRE PROJET</a:t>
            </a:r>
            <a:endParaRPr sz="1800" b="0" i="0" u="none" strike="noStrike" cap="none" dirty="0">
              <a:solidFill>
                <a:srgbClr val="323F4F"/>
              </a:solidFill>
              <a:latin typeface="Calibri"/>
              <a:ea typeface="Calibri"/>
              <a:cs typeface="Calibri"/>
              <a:sym typeface="Calibri"/>
            </a:endParaRPr>
          </a:p>
        </p:txBody>
      </p:sp>
      <p:sp>
        <p:nvSpPr>
          <p:cNvPr id="213" name="Google Shape;213;p26"/>
          <p:cNvSpPr txBox="1"/>
          <p:nvPr/>
        </p:nvSpPr>
        <p:spPr>
          <a:xfrm>
            <a:off x="3282646" y="1895542"/>
            <a:ext cx="8449690" cy="1200288"/>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Mettez en évidence l’innovation dans votre concept.</a:t>
            </a: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Expliquez les barrières à l’entrée,</a:t>
            </a: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et les démarches de Protection Intellectuelle entreprises ou à faire.</a:t>
            </a:r>
            <a:endParaRPr dirty="0"/>
          </a:p>
        </p:txBody>
      </p:sp>
      <p:sp>
        <p:nvSpPr>
          <p:cNvPr id="214" name="Google Shape;214;p26"/>
          <p:cNvSpPr txBox="1"/>
          <p:nvPr/>
        </p:nvSpPr>
        <p:spPr>
          <a:xfrm>
            <a:off x="3282646" y="3623957"/>
            <a:ext cx="6225148" cy="1602569"/>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spcBef>
                <a:spcPts val="0"/>
              </a:spcBef>
              <a:spcAft>
                <a:spcPts val="0"/>
              </a:spcAft>
              <a:buClr>
                <a:srgbClr val="323F4F"/>
              </a:buClr>
              <a:buSzPts val="1400"/>
              <a:buFont typeface="Calibri"/>
              <a:buNone/>
            </a:pPr>
            <a:r>
              <a:rPr lang="fr-FR" sz="1400" b="1" dirty="0">
                <a:solidFill>
                  <a:srgbClr val="323F4F"/>
                </a:solidFill>
                <a:latin typeface="Calibri"/>
                <a:ea typeface="Calibri"/>
                <a:cs typeface="Calibri"/>
                <a:sym typeface="Calibri"/>
              </a:rPr>
              <a:t>Vous devez démontrer en quoi votre projet/solution/offre est innovante d’un point de vue marché (différenciation dans la satisfaction des besoins) et produits (innovation technologie, procédé, distribution..).</a:t>
            </a:r>
          </a:p>
          <a:p>
            <a:pPr marL="0" marR="0" lvl="0" indent="0" algn="just" rtl="0">
              <a:spcBef>
                <a:spcPts val="0"/>
              </a:spcBef>
              <a:spcAft>
                <a:spcPts val="0"/>
              </a:spcAft>
              <a:buClr>
                <a:srgbClr val="323F4F"/>
              </a:buClr>
              <a:buSzPts val="1400"/>
              <a:buFont typeface="Calibri"/>
              <a:buNone/>
            </a:pPr>
            <a:endParaRPr dirty="0"/>
          </a:p>
          <a:p>
            <a:pPr marL="0" marR="0" lvl="0" indent="0" algn="just" rtl="0">
              <a:spcBef>
                <a:spcPts val="0"/>
              </a:spcBef>
              <a:spcAft>
                <a:spcPts val="0"/>
              </a:spcAft>
              <a:buClr>
                <a:srgbClr val="323F4F"/>
              </a:buClr>
              <a:buSzPts val="1400"/>
              <a:buFont typeface="Calibri"/>
              <a:buNone/>
            </a:pPr>
            <a:r>
              <a:rPr lang="fr-FR" sz="1400" b="1" dirty="0">
                <a:solidFill>
                  <a:srgbClr val="323F4F"/>
                </a:solidFill>
                <a:latin typeface="Calibri"/>
                <a:ea typeface="Calibri"/>
                <a:cs typeface="Calibri"/>
                <a:sym typeface="Calibri"/>
              </a:rPr>
              <a:t>Précisez les éléments de protection de votre innovation : barrières à l’entrée techno ou non (mode de distribution, temps d’apprentissage, savoir-faire, exclusivités…) et votre situation par rapport à la P.I (brevet, enveloppe Soleau...).</a:t>
            </a:r>
            <a:endParaRPr dirty="0"/>
          </a:p>
        </p:txBody>
      </p:sp>
      <p:sp>
        <p:nvSpPr>
          <p:cNvPr id="2" name="Rectangle 1">
            <a:extLst>
              <a:ext uri="{FF2B5EF4-FFF2-40B4-BE49-F238E27FC236}">
                <a16:creationId xmlns:a16="http://schemas.microsoft.com/office/drawing/2014/main" id="{04E19A83-25C8-E8F9-E3AE-382300DB6D37}"/>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AF1B6538-67B8-8FEC-960F-2688D22AC32C}"/>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55CA4D2B-854F-DAC7-C01A-0F30F98F2F0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8269" y="1658125"/>
            <a:ext cx="1388611" cy="1058347"/>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18"/>
        <p:cNvGrpSpPr/>
        <p:nvPr/>
      </p:nvGrpSpPr>
      <p:grpSpPr>
        <a:xfrm>
          <a:off x="0" y="0"/>
          <a:ext cx="0" cy="0"/>
          <a:chOff x="0" y="0"/>
          <a:chExt cx="0" cy="0"/>
        </a:xfrm>
      </p:grpSpPr>
      <p:sp>
        <p:nvSpPr>
          <p:cNvPr id="219" name="Google Shape;219;p27"/>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21" name="Google Shape;221;p27"/>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rgbClr val="F7B225"/>
              </a:buClr>
              <a:buSzPts val="1800"/>
              <a:buFont typeface="Calibri"/>
              <a:buNone/>
            </a:pPr>
            <a:r>
              <a:rPr lang="fr-FR" sz="1800" b="1" i="0" u="none" strike="noStrike" cap="none">
                <a:solidFill>
                  <a:srgbClr val="F7B225"/>
                </a:solidFill>
                <a:latin typeface="Calibri"/>
                <a:ea typeface="Calibri"/>
                <a:cs typeface="Calibri"/>
                <a:sym typeface="Calibri"/>
              </a:rPr>
              <a:t>Slide Prez 6</a:t>
            </a:r>
            <a:endParaRPr sz="2400" b="0" i="0" u="none" strike="noStrike" cap="none">
              <a:solidFill>
                <a:srgbClr val="F7B225"/>
              </a:solidFill>
              <a:latin typeface="Times New Roman"/>
              <a:ea typeface="Times New Roman"/>
              <a:cs typeface="Times New Roman"/>
              <a:sym typeface="Times New Roman"/>
            </a:endParaRPr>
          </a:p>
        </p:txBody>
      </p:sp>
      <p:sp>
        <p:nvSpPr>
          <p:cNvPr id="222" name="Google Shape;222;p27"/>
          <p:cNvSpPr/>
          <p:nvPr/>
        </p:nvSpPr>
        <p:spPr>
          <a:xfrm>
            <a:off x="3199863" y="861159"/>
            <a:ext cx="8532473"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lnSpc>
                <a:spcPct val="100000"/>
              </a:lnSpc>
              <a:spcBef>
                <a:spcPts val="0"/>
              </a:spcBef>
              <a:spcAft>
                <a:spcPts val="0"/>
              </a:spcAft>
              <a:buClr>
                <a:schemeClr val="dk2"/>
              </a:buClr>
              <a:buSzPts val="1800"/>
              <a:buFont typeface="Calibri"/>
              <a:buNone/>
            </a:pPr>
            <a:r>
              <a:rPr lang="fr-FR" sz="1800" b="1" i="0" u="none" strike="noStrike" cap="none" dirty="0">
                <a:solidFill>
                  <a:srgbClr val="323F4F"/>
                </a:solidFill>
                <a:latin typeface="Calibri"/>
                <a:ea typeface="Calibri"/>
                <a:cs typeface="Calibri"/>
                <a:sym typeface="Calibri"/>
              </a:rPr>
              <a:t>L’ÉTAT D’AVANCEMENT DU PROJET</a:t>
            </a:r>
            <a:endParaRPr sz="1800" b="0" i="0" u="none" strike="noStrike" cap="none" dirty="0">
              <a:solidFill>
                <a:srgbClr val="323F4F"/>
              </a:solidFill>
              <a:latin typeface="Calibri"/>
              <a:ea typeface="Calibri"/>
              <a:cs typeface="Calibri"/>
              <a:sym typeface="Calibri"/>
            </a:endParaRPr>
          </a:p>
        </p:txBody>
      </p:sp>
      <p:sp>
        <p:nvSpPr>
          <p:cNvPr id="223" name="Google Shape;223;p27"/>
          <p:cNvSpPr txBox="1"/>
          <p:nvPr/>
        </p:nvSpPr>
        <p:spPr>
          <a:xfrm>
            <a:off x="3199862" y="1785857"/>
            <a:ext cx="8532473" cy="2585323"/>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En termes de :</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 Réalisation d’études et d’expertises diverses,</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 Cahier des charges OU Réalisation de Prototype industriel, version démo d’appli digitale... </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 Pipe commercial : clients pilotes, communautés d’utilisateurs bêta testeurs, partenaires pour site pilote (identifiés ou actés).</a:t>
            </a:r>
            <a:endParaRPr dirty="0"/>
          </a:p>
        </p:txBody>
      </p:sp>
      <p:sp>
        <p:nvSpPr>
          <p:cNvPr id="224" name="Google Shape;224;p27"/>
          <p:cNvSpPr txBox="1"/>
          <p:nvPr/>
        </p:nvSpPr>
        <p:spPr>
          <a:xfrm>
            <a:off x="3199861" y="4791074"/>
            <a:ext cx="5993299" cy="956238"/>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spcBef>
                <a:spcPts val="0"/>
              </a:spcBef>
              <a:spcAft>
                <a:spcPts val="0"/>
              </a:spcAft>
              <a:buClr>
                <a:srgbClr val="323F4F"/>
              </a:buClr>
              <a:buSzPts val="1400"/>
              <a:buFont typeface="Calibri"/>
              <a:buNone/>
            </a:pPr>
            <a:r>
              <a:rPr lang="fr-FR" sz="1400" b="1" dirty="0">
                <a:solidFill>
                  <a:srgbClr val="323F4F"/>
                </a:solidFill>
                <a:latin typeface="Calibri"/>
                <a:ea typeface="Calibri"/>
                <a:cs typeface="Calibri"/>
                <a:sym typeface="Calibri"/>
              </a:rPr>
              <a:t>Le but de cette slide est de :</a:t>
            </a:r>
            <a:endParaRPr dirty="0"/>
          </a:p>
          <a:p>
            <a:pPr marL="0" marR="0" lvl="0" indent="0" algn="just" rtl="0">
              <a:spcBef>
                <a:spcPts val="0"/>
              </a:spcBef>
              <a:spcAft>
                <a:spcPts val="0"/>
              </a:spcAft>
              <a:buClr>
                <a:srgbClr val="323F4F"/>
              </a:buClr>
              <a:buSzPts val="1400"/>
              <a:buFont typeface="Calibri"/>
              <a:buChar char="-"/>
            </a:pPr>
            <a:r>
              <a:rPr lang="fr-FR" sz="1400" b="1" dirty="0">
                <a:solidFill>
                  <a:srgbClr val="323F4F"/>
                </a:solidFill>
                <a:latin typeface="Calibri"/>
                <a:ea typeface="Calibri"/>
                <a:cs typeface="Calibri"/>
                <a:sym typeface="Calibri"/>
              </a:rPr>
              <a:t> Montrer à quel stade se trouve l’entreprise par rapport aux grands challenges de développement : R&amp;D, commercialisation, équipe...</a:t>
            </a:r>
            <a:endParaRPr dirty="0"/>
          </a:p>
          <a:p>
            <a:pPr marL="0" marR="0" lvl="0" indent="0" algn="just" rtl="0">
              <a:spcBef>
                <a:spcPts val="0"/>
              </a:spcBef>
              <a:spcAft>
                <a:spcPts val="0"/>
              </a:spcAft>
              <a:buClr>
                <a:srgbClr val="323F4F"/>
              </a:buClr>
              <a:buSzPts val="1400"/>
              <a:buFont typeface="Calibri"/>
              <a:buChar char="-"/>
            </a:pPr>
            <a:r>
              <a:rPr lang="fr-FR" sz="1400" b="1" dirty="0">
                <a:solidFill>
                  <a:srgbClr val="323F4F"/>
                </a:solidFill>
                <a:latin typeface="Calibri"/>
                <a:ea typeface="Calibri"/>
                <a:cs typeface="Calibri"/>
                <a:sym typeface="Calibri"/>
              </a:rPr>
              <a:t> D’identifier les verrous qu’il reste à lever (techno, juridiques, RH, marché…).</a:t>
            </a:r>
            <a:endParaRPr dirty="0"/>
          </a:p>
        </p:txBody>
      </p:sp>
      <p:sp>
        <p:nvSpPr>
          <p:cNvPr id="2" name="Rectangle 1">
            <a:extLst>
              <a:ext uri="{FF2B5EF4-FFF2-40B4-BE49-F238E27FC236}">
                <a16:creationId xmlns:a16="http://schemas.microsoft.com/office/drawing/2014/main" id="{5797CA24-CC1A-D938-84EA-2C16E905BDED}"/>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B645EBD0-6AE8-C61A-D688-691D6265DE34}"/>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897CC088-9CA9-3E5F-5D16-7D537C2260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8269" y="1658125"/>
            <a:ext cx="1388611" cy="1058347"/>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28"/>
        <p:cNvGrpSpPr/>
        <p:nvPr/>
      </p:nvGrpSpPr>
      <p:grpSpPr>
        <a:xfrm>
          <a:off x="0" y="0"/>
          <a:ext cx="0" cy="0"/>
          <a:chOff x="0" y="0"/>
          <a:chExt cx="0" cy="0"/>
        </a:xfrm>
      </p:grpSpPr>
      <p:sp>
        <p:nvSpPr>
          <p:cNvPr id="229" name="Google Shape;229;p28"/>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31" name="Google Shape;231;p28"/>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spcBef>
                <a:spcPts val="0"/>
              </a:spcBef>
              <a:spcAft>
                <a:spcPts val="0"/>
              </a:spcAft>
              <a:buNone/>
            </a:pPr>
            <a:r>
              <a:rPr lang="fr-FR" sz="1800" b="1" i="0" u="none" strike="noStrike" cap="none">
                <a:solidFill>
                  <a:srgbClr val="F7B225"/>
                </a:solidFill>
                <a:latin typeface="Calibri"/>
                <a:ea typeface="Calibri"/>
                <a:cs typeface="Calibri"/>
                <a:sym typeface="Calibri"/>
              </a:rPr>
              <a:t>Slide Prez 7</a:t>
            </a:r>
            <a:endParaRPr/>
          </a:p>
        </p:txBody>
      </p:sp>
      <p:sp>
        <p:nvSpPr>
          <p:cNvPr id="232" name="Google Shape;232;p28"/>
          <p:cNvSpPr/>
          <p:nvPr/>
        </p:nvSpPr>
        <p:spPr>
          <a:xfrm>
            <a:off x="3482117" y="843955"/>
            <a:ext cx="8341781"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spcBef>
                <a:spcPts val="0"/>
              </a:spcBef>
              <a:spcAft>
                <a:spcPts val="0"/>
              </a:spcAft>
              <a:buNone/>
            </a:pPr>
            <a:r>
              <a:rPr lang="fr-FR" sz="1800" b="1" dirty="0">
                <a:solidFill>
                  <a:srgbClr val="323F4F"/>
                </a:solidFill>
                <a:latin typeface="Calibri"/>
                <a:ea typeface="Calibri"/>
                <a:cs typeface="Calibri"/>
                <a:sym typeface="Calibri"/>
              </a:rPr>
              <a:t>MARCHÉS VISÉS ET AMBITION</a:t>
            </a:r>
            <a:endParaRPr sz="1800" b="1" dirty="0">
              <a:solidFill>
                <a:srgbClr val="323F4F"/>
              </a:solidFill>
              <a:latin typeface="Calibri"/>
              <a:ea typeface="Calibri"/>
              <a:cs typeface="Calibri"/>
              <a:sym typeface="Calibri"/>
            </a:endParaRPr>
          </a:p>
        </p:txBody>
      </p:sp>
      <p:sp>
        <p:nvSpPr>
          <p:cNvPr id="233" name="Google Shape;233;p28"/>
          <p:cNvSpPr txBox="1"/>
          <p:nvPr/>
        </p:nvSpPr>
        <p:spPr>
          <a:xfrm>
            <a:off x="3482117" y="1820351"/>
            <a:ext cx="8320971" cy="1477287"/>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Montrez l’importance du marché ciblé : quelques chiffres percutants, des schémas, des graphiques, des tendances.</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Montrez la « scalabilité » de votre innovation sur différents segments marché, cibles de clientèle et à l’International.</a:t>
            </a:r>
            <a:endParaRPr dirty="0"/>
          </a:p>
        </p:txBody>
      </p:sp>
      <p:sp>
        <p:nvSpPr>
          <p:cNvPr id="234" name="Google Shape;234;p28"/>
          <p:cNvSpPr txBox="1"/>
          <p:nvPr/>
        </p:nvSpPr>
        <p:spPr>
          <a:xfrm>
            <a:off x="3482116" y="3897716"/>
            <a:ext cx="5671715" cy="1409485"/>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spcBef>
                <a:spcPts val="0"/>
              </a:spcBef>
              <a:spcAft>
                <a:spcPts val="0"/>
              </a:spcAft>
              <a:buClr>
                <a:srgbClr val="323F4F"/>
              </a:buClr>
              <a:buSzPts val="1400"/>
              <a:buFont typeface="Calibri"/>
              <a:buNone/>
            </a:pPr>
            <a:r>
              <a:rPr lang="fr-FR" sz="1400" b="1" dirty="0">
                <a:solidFill>
                  <a:srgbClr val="323F4F"/>
                </a:solidFill>
                <a:latin typeface="Calibri"/>
                <a:ea typeface="Calibri"/>
                <a:cs typeface="Calibri"/>
                <a:sym typeface="Calibri"/>
              </a:rPr>
              <a:t>Le but de cette slide est de :</a:t>
            </a:r>
            <a:endParaRPr dirty="0"/>
          </a:p>
          <a:p>
            <a:pPr marL="0" marR="0" lvl="0" indent="0" algn="just" rtl="0">
              <a:spcBef>
                <a:spcPts val="0"/>
              </a:spcBef>
              <a:spcAft>
                <a:spcPts val="0"/>
              </a:spcAft>
              <a:buClr>
                <a:srgbClr val="323F4F"/>
              </a:buClr>
              <a:buSzPts val="1400"/>
              <a:buFont typeface="Calibri"/>
              <a:buNone/>
            </a:pPr>
            <a:r>
              <a:rPr lang="fr-FR" sz="1400" b="1" dirty="0">
                <a:solidFill>
                  <a:srgbClr val="323F4F"/>
                </a:solidFill>
                <a:latin typeface="Calibri"/>
                <a:ea typeface="Calibri"/>
                <a:cs typeface="Calibri"/>
                <a:sym typeface="Calibri"/>
              </a:rPr>
              <a:t>- Montrer que le marché visé est un marché à fort potentiel,</a:t>
            </a:r>
            <a:endParaRPr dirty="0"/>
          </a:p>
          <a:p>
            <a:pPr marL="0" marR="0" lvl="0" indent="0" algn="just" rtl="0">
              <a:lnSpc>
                <a:spcPct val="100000"/>
              </a:lnSpc>
              <a:spcBef>
                <a:spcPts val="0"/>
              </a:spcBef>
              <a:spcAft>
                <a:spcPts val="0"/>
              </a:spcAft>
              <a:buNone/>
            </a:pPr>
            <a:r>
              <a:rPr lang="fr-FR" sz="1400" b="1" dirty="0">
                <a:solidFill>
                  <a:srgbClr val="323F4F"/>
                </a:solidFill>
                <a:latin typeface="Calibri"/>
                <a:ea typeface="Calibri"/>
                <a:cs typeface="Calibri"/>
                <a:sym typeface="Calibri"/>
              </a:rPr>
              <a:t>-Démonter que votre innovation répond bien à un besoin émergent exploitable sur un ou plusieurs marchés,</a:t>
            </a:r>
            <a:endParaRPr dirty="0"/>
          </a:p>
          <a:p>
            <a:pPr marL="0" marR="0" lvl="0" indent="0" algn="just" rtl="0">
              <a:lnSpc>
                <a:spcPct val="100000"/>
              </a:lnSpc>
              <a:spcBef>
                <a:spcPts val="0"/>
              </a:spcBef>
              <a:spcAft>
                <a:spcPts val="0"/>
              </a:spcAft>
              <a:buNone/>
            </a:pPr>
            <a:r>
              <a:rPr lang="fr-FR" sz="1400" b="1" dirty="0">
                <a:solidFill>
                  <a:srgbClr val="323F4F"/>
                </a:solidFill>
                <a:latin typeface="Calibri"/>
                <a:ea typeface="Calibri"/>
                <a:cs typeface="Calibri"/>
                <a:sym typeface="Calibri"/>
              </a:rPr>
              <a:t>- Comprendre les cibles (prioritaires, secondaires…),</a:t>
            </a:r>
            <a:endParaRPr dirty="0"/>
          </a:p>
          <a:p>
            <a:pPr marL="0" marR="0" lvl="0" indent="0" algn="just" rtl="0">
              <a:lnSpc>
                <a:spcPct val="100000"/>
              </a:lnSpc>
              <a:spcBef>
                <a:spcPts val="0"/>
              </a:spcBef>
              <a:spcAft>
                <a:spcPts val="0"/>
              </a:spcAft>
              <a:buNone/>
            </a:pPr>
            <a:r>
              <a:rPr lang="fr-FR" sz="1400" b="1" dirty="0">
                <a:solidFill>
                  <a:srgbClr val="323F4F"/>
                </a:solidFill>
                <a:latin typeface="Calibri"/>
                <a:ea typeface="Calibri"/>
                <a:cs typeface="Calibri"/>
                <a:sym typeface="Calibri"/>
              </a:rPr>
              <a:t>- Démontrer votre ambition internationale.</a:t>
            </a:r>
            <a:endParaRPr dirty="0"/>
          </a:p>
        </p:txBody>
      </p:sp>
      <p:sp>
        <p:nvSpPr>
          <p:cNvPr id="2" name="Rectangle 1">
            <a:extLst>
              <a:ext uri="{FF2B5EF4-FFF2-40B4-BE49-F238E27FC236}">
                <a16:creationId xmlns:a16="http://schemas.microsoft.com/office/drawing/2014/main" id="{9B8B3579-13BE-5B0C-FC26-193D4A8D0511}"/>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B3DDCC83-12FD-97D0-C939-96137A52C9CE}"/>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E4C03B9E-BD2D-309D-006D-35BA7025415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8912" y="1658125"/>
            <a:ext cx="1388611" cy="1058347"/>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38"/>
        <p:cNvGrpSpPr/>
        <p:nvPr/>
      </p:nvGrpSpPr>
      <p:grpSpPr>
        <a:xfrm>
          <a:off x="0" y="0"/>
          <a:ext cx="0" cy="0"/>
          <a:chOff x="0" y="0"/>
          <a:chExt cx="0" cy="0"/>
        </a:xfrm>
      </p:grpSpPr>
      <p:sp>
        <p:nvSpPr>
          <p:cNvPr id="239" name="Google Shape;239;p29"/>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41" name="Google Shape;241;p29"/>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spcBef>
                <a:spcPts val="0"/>
              </a:spcBef>
              <a:spcAft>
                <a:spcPts val="0"/>
              </a:spcAft>
              <a:buNone/>
            </a:pPr>
            <a:r>
              <a:rPr lang="fr-FR" sz="1800" b="1">
                <a:solidFill>
                  <a:srgbClr val="F7B225"/>
                </a:solidFill>
                <a:latin typeface="Calibri"/>
                <a:ea typeface="Calibri"/>
                <a:cs typeface="Calibri"/>
                <a:sym typeface="Calibri"/>
              </a:rPr>
              <a:t>Slide Prez 8</a:t>
            </a:r>
            <a:endParaRPr/>
          </a:p>
        </p:txBody>
      </p:sp>
      <p:sp>
        <p:nvSpPr>
          <p:cNvPr id="242" name="Google Shape;242;p29"/>
          <p:cNvSpPr/>
          <p:nvPr/>
        </p:nvSpPr>
        <p:spPr>
          <a:xfrm>
            <a:off x="3318547" y="895564"/>
            <a:ext cx="8413789"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spcBef>
                <a:spcPts val="0"/>
              </a:spcBef>
              <a:spcAft>
                <a:spcPts val="0"/>
              </a:spcAft>
              <a:buNone/>
            </a:pPr>
            <a:r>
              <a:rPr lang="fr-FR" sz="1800" b="1" dirty="0">
                <a:solidFill>
                  <a:srgbClr val="323F4F"/>
                </a:solidFill>
                <a:latin typeface="Calibri"/>
                <a:ea typeface="Calibri"/>
                <a:cs typeface="Calibri"/>
                <a:sym typeface="Calibri"/>
              </a:rPr>
              <a:t>LE MODÈLE ÉCONOMIQUE</a:t>
            </a:r>
            <a:endParaRPr sz="1800" b="1" dirty="0">
              <a:solidFill>
                <a:srgbClr val="323F4F"/>
              </a:solidFill>
              <a:latin typeface="Calibri"/>
              <a:ea typeface="Calibri"/>
              <a:cs typeface="Calibri"/>
              <a:sym typeface="Calibri"/>
            </a:endParaRPr>
          </a:p>
        </p:txBody>
      </p:sp>
      <p:sp>
        <p:nvSpPr>
          <p:cNvPr id="243" name="Google Shape;243;p29"/>
          <p:cNvSpPr txBox="1"/>
          <p:nvPr/>
        </p:nvSpPr>
        <p:spPr>
          <a:xfrm>
            <a:off x="3318547" y="3353891"/>
            <a:ext cx="5972937" cy="2633620"/>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lnSpc>
                <a:spcPct val="100000"/>
              </a:lnSpc>
              <a:spcBef>
                <a:spcPts val="0"/>
              </a:spcBef>
              <a:spcAft>
                <a:spcPts val="0"/>
              </a:spcAft>
              <a:buClr>
                <a:srgbClr val="000000"/>
              </a:buClr>
              <a:buSzPts val="1400"/>
              <a:buFont typeface="Arial"/>
              <a:buNone/>
            </a:pPr>
            <a:r>
              <a:rPr lang="fr-FR" sz="1400" b="1" dirty="0">
                <a:solidFill>
                  <a:srgbClr val="323F4F"/>
                </a:solidFill>
                <a:latin typeface="Calibri"/>
                <a:ea typeface="Calibri"/>
                <a:cs typeface="Calibri"/>
                <a:sym typeface="Calibri"/>
              </a:rPr>
              <a:t>Vous devez expliquer la construction de votre chiffre d’affaires, comment votre entreprise va gagner de l’argent :</a:t>
            </a:r>
            <a:endParaRPr dirty="0"/>
          </a:p>
          <a:p>
            <a:pPr marR="0" lvl="0" algn="just" rtl="0">
              <a:lnSpc>
                <a:spcPct val="100000"/>
              </a:lnSpc>
              <a:spcBef>
                <a:spcPts val="450"/>
              </a:spcBef>
              <a:spcAft>
                <a:spcPts val="0"/>
              </a:spcAft>
              <a:buClr>
                <a:srgbClr val="000000"/>
              </a:buClr>
              <a:buSzPts val="1400"/>
            </a:pPr>
            <a:r>
              <a:rPr lang="fr-FR" b="1" dirty="0">
                <a:solidFill>
                  <a:srgbClr val="323F4F"/>
                </a:solidFill>
                <a:latin typeface="Calibri"/>
                <a:ea typeface="Calibri"/>
                <a:cs typeface="Calibri"/>
                <a:sym typeface="Calibri"/>
              </a:rPr>
              <a:t>- V</a:t>
            </a:r>
            <a:r>
              <a:rPr lang="fr-FR" sz="1400" b="1" dirty="0">
                <a:solidFill>
                  <a:srgbClr val="323F4F"/>
                </a:solidFill>
                <a:latin typeface="Calibri"/>
                <a:ea typeface="Calibri"/>
                <a:cs typeface="Calibri"/>
                <a:sym typeface="Calibri"/>
              </a:rPr>
              <a:t>os cibles clients : à qui vous allez vendre ?</a:t>
            </a:r>
            <a:endParaRPr dirty="0"/>
          </a:p>
          <a:p>
            <a:pPr marR="0" lvl="0" algn="just" rtl="0">
              <a:lnSpc>
                <a:spcPct val="100000"/>
              </a:lnSpc>
              <a:spcBef>
                <a:spcPts val="450"/>
              </a:spcBef>
              <a:spcAft>
                <a:spcPts val="0"/>
              </a:spcAft>
              <a:buClr>
                <a:srgbClr val="000000"/>
              </a:buClr>
              <a:buSzPts val="1400"/>
            </a:pPr>
            <a:r>
              <a:rPr lang="fr-FR" b="1" dirty="0">
                <a:solidFill>
                  <a:srgbClr val="323F4F"/>
                </a:solidFill>
                <a:latin typeface="Calibri"/>
                <a:ea typeface="Calibri"/>
                <a:cs typeface="Calibri"/>
                <a:sym typeface="Calibri"/>
              </a:rPr>
              <a:t>- L</a:t>
            </a:r>
            <a:r>
              <a:rPr lang="fr-FR" sz="1400" b="1" dirty="0">
                <a:solidFill>
                  <a:srgbClr val="323F4F"/>
                </a:solidFill>
                <a:latin typeface="Calibri"/>
                <a:ea typeface="Calibri"/>
                <a:cs typeface="Calibri"/>
                <a:sym typeface="Calibri"/>
              </a:rPr>
              <a:t>e modèle de revenu : ce que vous allez vendre, sous quelle forme, à quel prix, avec quel bénéfice ?</a:t>
            </a:r>
            <a:endParaRPr dirty="0"/>
          </a:p>
          <a:p>
            <a:pPr marR="0" lvl="0" algn="just" rtl="0">
              <a:lnSpc>
                <a:spcPct val="100000"/>
              </a:lnSpc>
              <a:spcBef>
                <a:spcPts val="450"/>
              </a:spcBef>
              <a:spcAft>
                <a:spcPts val="0"/>
              </a:spcAft>
              <a:buClr>
                <a:srgbClr val="000000"/>
              </a:buClr>
              <a:buSzPts val="1400"/>
            </a:pPr>
            <a:r>
              <a:rPr lang="fr-FR" b="1" dirty="0">
                <a:solidFill>
                  <a:srgbClr val="323F4F"/>
                </a:solidFill>
                <a:latin typeface="Calibri"/>
                <a:ea typeface="Calibri"/>
                <a:cs typeface="Calibri"/>
                <a:sym typeface="Calibri"/>
              </a:rPr>
              <a:t>- L</a:t>
            </a:r>
            <a:r>
              <a:rPr lang="fr-FR" sz="1400" b="1" dirty="0">
                <a:solidFill>
                  <a:srgbClr val="323F4F"/>
                </a:solidFill>
                <a:latin typeface="Calibri"/>
                <a:ea typeface="Calibri"/>
                <a:cs typeface="Calibri"/>
                <a:sym typeface="Calibri"/>
              </a:rPr>
              <a:t>a part de récurrence dans les revenus (abonnement, obsolescence…).</a:t>
            </a:r>
            <a:endParaRPr dirty="0"/>
          </a:p>
          <a:p>
            <a:pPr marL="0" marR="0" lvl="0" indent="0" algn="just" rtl="0">
              <a:lnSpc>
                <a:spcPct val="100000"/>
              </a:lnSpc>
              <a:spcBef>
                <a:spcPts val="450"/>
              </a:spcBef>
              <a:spcAft>
                <a:spcPts val="0"/>
              </a:spcAft>
              <a:buClr>
                <a:srgbClr val="000000"/>
              </a:buClr>
              <a:buSzPts val="1400"/>
              <a:buFont typeface="Calibri"/>
              <a:buNone/>
            </a:pPr>
            <a:r>
              <a:rPr lang="fr-FR" sz="1400" b="1" u="sng" dirty="0">
                <a:solidFill>
                  <a:srgbClr val="323F4F"/>
                </a:solidFill>
                <a:latin typeface="Calibri"/>
                <a:ea typeface="Calibri"/>
                <a:cs typeface="Calibri"/>
                <a:sym typeface="Calibri"/>
              </a:rPr>
              <a:t>Remarques</a:t>
            </a:r>
            <a:r>
              <a:rPr lang="fr-FR" sz="1400" b="1" dirty="0">
                <a:solidFill>
                  <a:srgbClr val="323F4F"/>
                </a:solidFill>
                <a:latin typeface="Calibri"/>
                <a:ea typeface="Calibri"/>
                <a:cs typeface="Calibri"/>
                <a:sym typeface="Calibri"/>
              </a:rPr>
              <a:t> : </a:t>
            </a:r>
            <a:endParaRPr dirty="0"/>
          </a:p>
          <a:p>
            <a:pPr marL="0" marR="0" lvl="0" indent="0" algn="just" rtl="0">
              <a:lnSpc>
                <a:spcPct val="100000"/>
              </a:lnSpc>
              <a:spcBef>
                <a:spcPts val="450"/>
              </a:spcBef>
              <a:spcAft>
                <a:spcPts val="0"/>
              </a:spcAft>
              <a:buClr>
                <a:srgbClr val="000000"/>
              </a:buClr>
              <a:buSzPts val="1400"/>
              <a:buFont typeface="Arial"/>
              <a:buNone/>
            </a:pPr>
            <a:r>
              <a:rPr lang="fr-FR" sz="1400" b="1" dirty="0">
                <a:solidFill>
                  <a:srgbClr val="323F4F"/>
                </a:solidFill>
                <a:latin typeface="Calibri"/>
                <a:ea typeface="Calibri"/>
                <a:cs typeface="Calibri"/>
                <a:sym typeface="Calibri"/>
              </a:rPr>
              <a:t>- Vous pouvez disposer de plusieurs modèles de revenus.</a:t>
            </a:r>
            <a:endParaRPr dirty="0"/>
          </a:p>
          <a:p>
            <a:pPr marL="0" marR="0" lvl="0" indent="0" algn="just" rtl="0">
              <a:spcBef>
                <a:spcPts val="450"/>
              </a:spcBef>
              <a:spcAft>
                <a:spcPts val="0"/>
              </a:spcAft>
              <a:buNone/>
            </a:pPr>
            <a:r>
              <a:rPr lang="fr-FR" sz="1400" b="1" dirty="0">
                <a:solidFill>
                  <a:srgbClr val="323F4F"/>
                </a:solidFill>
                <a:latin typeface="Calibri"/>
                <a:ea typeface="Calibri"/>
                <a:cs typeface="Calibri"/>
                <a:sym typeface="Calibri"/>
              </a:rPr>
              <a:t>- L’innovation peut venir du modèle de revenus. Dans ce cas, une comparaison doit être faite avec les business models existants .</a:t>
            </a:r>
            <a:endParaRPr sz="1400" b="1" dirty="0">
              <a:solidFill>
                <a:srgbClr val="323F4F"/>
              </a:solidFill>
              <a:latin typeface="Calibri"/>
              <a:ea typeface="Calibri"/>
              <a:cs typeface="Calibri"/>
              <a:sym typeface="Calibri"/>
            </a:endParaRPr>
          </a:p>
        </p:txBody>
      </p:sp>
      <p:sp>
        <p:nvSpPr>
          <p:cNvPr id="244" name="Google Shape;244;p29"/>
          <p:cNvSpPr txBox="1"/>
          <p:nvPr/>
        </p:nvSpPr>
        <p:spPr>
          <a:xfrm>
            <a:off x="3318547" y="1421609"/>
            <a:ext cx="8413789" cy="1477287"/>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Quelles sont vos cibles de clientèle ?</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Quelle est la nature de vos revenus (actuels/futurs) : vente de produits, licences, locations, collaborations, contrats de maintenance, entretiens, abonnements, système freemium… ?</a:t>
            </a:r>
            <a:endParaRPr sz="1800" b="1" dirty="0">
              <a:solidFill>
                <a:schemeClr val="dk2"/>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14F9B4B8-C42E-FE23-FD26-199D9D519EF0}"/>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5E58417E-BB92-107B-396E-73EC5D735824}"/>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D86C9939-5B50-EA82-35E8-E231075846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9664" y="1601083"/>
            <a:ext cx="1388611" cy="1058347"/>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48"/>
        <p:cNvGrpSpPr/>
        <p:nvPr/>
      </p:nvGrpSpPr>
      <p:grpSpPr>
        <a:xfrm>
          <a:off x="0" y="0"/>
          <a:ext cx="0" cy="0"/>
          <a:chOff x="0" y="0"/>
          <a:chExt cx="0" cy="0"/>
        </a:xfrm>
      </p:grpSpPr>
      <p:sp>
        <p:nvSpPr>
          <p:cNvPr id="249" name="Google Shape;249;p30"/>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51" name="Google Shape;251;p30"/>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spcBef>
                <a:spcPts val="0"/>
              </a:spcBef>
              <a:spcAft>
                <a:spcPts val="0"/>
              </a:spcAft>
              <a:buNone/>
            </a:pPr>
            <a:r>
              <a:rPr lang="fr-FR" sz="1800" b="1">
                <a:solidFill>
                  <a:srgbClr val="F7B225"/>
                </a:solidFill>
                <a:latin typeface="Calibri"/>
                <a:ea typeface="Calibri"/>
                <a:cs typeface="Calibri"/>
                <a:sym typeface="Calibri"/>
              </a:rPr>
              <a:t>Slide Prez 9</a:t>
            </a:r>
            <a:endParaRPr/>
          </a:p>
        </p:txBody>
      </p:sp>
      <p:sp>
        <p:nvSpPr>
          <p:cNvPr id="252" name="Google Shape;252;p30"/>
          <p:cNvSpPr/>
          <p:nvPr/>
        </p:nvSpPr>
        <p:spPr>
          <a:xfrm>
            <a:off x="3386867" y="986830"/>
            <a:ext cx="8413789" cy="470190"/>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spcBef>
                <a:spcPts val="0"/>
              </a:spcBef>
              <a:spcAft>
                <a:spcPts val="0"/>
              </a:spcAft>
              <a:buNone/>
            </a:pPr>
            <a:r>
              <a:rPr lang="fr-FR" sz="1800" b="1" dirty="0">
                <a:solidFill>
                  <a:srgbClr val="323F4F"/>
                </a:solidFill>
                <a:latin typeface="Calibri"/>
                <a:ea typeface="Calibri"/>
                <a:cs typeface="Calibri"/>
                <a:sym typeface="Calibri"/>
              </a:rPr>
              <a:t>LA STRATÉGIE COMMERCIALE ET INDUSTRIELLE</a:t>
            </a:r>
            <a:endParaRPr sz="1800" b="1" dirty="0">
              <a:solidFill>
                <a:srgbClr val="323F4F"/>
              </a:solidFill>
              <a:latin typeface="Calibri"/>
              <a:ea typeface="Calibri"/>
              <a:cs typeface="Calibri"/>
              <a:sym typeface="Calibri"/>
            </a:endParaRPr>
          </a:p>
        </p:txBody>
      </p:sp>
      <p:sp>
        <p:nvSpPr>
          <p:cNvPr id="253" name="Google Shape;253;p30"/>
          <p:cNvSpPr txBox="1"/>
          <p:nvPr/>
        </p:nvSpPr>
        <p:spPr>
          <a:xfrm>
            <a:off x="3386867" y="1705216"/>
            <a:ext cx="8413789" cy="1477287"/>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Quelles est votre stratégie commerciale (actuelle/envisagée) : partenariats, collaboration grands comptes, prescripteurs, distributeurs, vente en ligne, réseau…</a:t>
            </a: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Quelle est votre stratégie industrielle : moyens de production, sous-traitance, </a:t>
            </a:r>
            <a:r>
              <a:rPr lang="fr-FR" sz="1800" b="1" dirty="0" err="1">
                <a:solidFill>
                  <a:schemeClr val="dk2"/>
                </a:solidFill>
                <a:latin typeface="Calibri"/>
                <a:ea typeface="Calibri"/>
                <a:cs typeface="Calibri"/>
                <a:sym typeface="Calibri"/>
              </a:rPr>
              <a:t>co-conception</a:t>
            </a:r>
            <a:r>
              <a:rPr lang="fr-FR" sz="1800" b="1" dirty="0">
                <a:solidFill>
                  <a:schemeClr val="dk2"/>
                </a:solidFill>
                <a:latin typeface="Calibri"/>
                <a:ea typeface="Calibri"/>
                <a:cs typeface="Calibri"/>
                <a:sym typeface="Calibri"/>
              </a:rPr>
              <a:t>, (types de partenariats industriels envisagés).</a:t>
            </a:r>
            <a:endParaRPr dirty="0"/>
          </a:p>
        </p:txBody>
      </p:sp>
      <p:sp>
        <p:nvSpPr>
          <p:cNvPr id="254" name="Google Shape;254;p30"/>
          <p:cNvSpPr txBox="1"/>
          <p:nvPr/>
        </p:nvSpPr>
        <p:spPr>
          <a:xfrm>
            <a:off x="3386867" y="3572549"/>
            <a:ext cx="5875120" cy="1602569"/>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lnSpc>
                <a:spcPct val="100000"/>
              </a:lnSpc>
              <a:spcBef>
                <a:spcPts val="0"/>
              </a:spcBef>
              <a:spcAft>
                <a:spcPts val="0"/>
              </a:spcAft>
              <a:buClr>
                <a:srgbClr val="000000"/>
              </a:buClr>
              <a:buSzPts val="1400"/>
              <a:buFont typeface="Arial"/>
              <a:buNone/>
            </a:pPr>
            <a:r>
              <a:rPr lang="fr-FR" sz="1400" b="1" dirty="0">
                <a:solidFill>
                  <a:srgbClr val="323F4F"/>
                </a:solidFill>
                <a:latin typeface="Calibri"/>
                <a:ea typeface="Calibri"/>
                <a:cs typeface="Calibri"/>
                <a:sym typeface="Calibri"/>
              </a:rPr>
              <a:t>Il s’agit dans cette slide de répondre aux questions suivantes :</a:t>
            </a:r>
            <a:endParaRPr dirty="0"/>
          </a:p>
          <a:p>
            <a:pPr marL="0" marR="0" lvl="0" indent="0" algn="just" rtl="0">
              <a:lnSpc>
                <a:spcPct val="100000"/>
              </a:lnSpc>
              <a:spcBef>
                <a:spcPts val="0"/>
              </a:spcBef>
              <a:spcAft>
                <a:spcPts val="0"/>
              </a:spcAft>
              <a:buClr>
                <a:srgbClr val="000000"/>
              </a:buClr>
              <a:buSzPts val="1400"/>
              <a:buFont typeface="Arial"/>
              <a:buNone/>
            </a:pPr>
            <a:r>
              <a:rPr lang="fr-FR" sz="1400" b="1" dirty="0">
                <a:solidFill>
                  <a:srgbClr val="323F4F"/>
                </a:solidFill>
                <a:latin typeface="Calibri"/>
                <a:ea typeface="Calibri"/>
                <a:cs typeface="Calibri"/>
                <a:sym typeface="Calibri"/>
              </a:rPr>
              <a:t>- Comment pensez-vous procéder pour réaliser vos 1ères ventes et développer votre chiffre d’affaires en France et à l’Export ?</a:t>
            </a:r>
            <a:endParaRPr dirty="0"/>
          </a:p>
          <a:p>
            <a:pPr marL="0" marR="0" lvl="0" indent="0" algn="just" rtl="0">
              <a:lnSpc>
                <a:spcPct val="100000"/>
              </a:lnSpc>
              <a:spcBef>
                <a:spcPts val="0"/>
              </a:spcBef>
              <a:spcAft>
                <a:spcPts val="0"/>
              </a:spcAft>
              <a:buClr>
                <a:srgbClr val="000000"/>
              </a:buClr>
              <a:buSzPts val="1400"/>
              <a:buFont typeface="Arial"/>
              <a:buNone/>
            </a:pPr>
            <a:endParaRPr sz="1400" b="1" dirty="0">
              <a:solidFill>
                <a:srgbClr val="323F4F"/>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400"/>
              <a:buFont typeface="Arial"/>
              <a:buNone/>
            </a:pPr>
            <a:r>
              <a:rPr lang="fr-FR" sz="1400" b="1" dirty="0">
                <a:solidFill>
                  <a:srgbClr val="323F4F"/>
                </a:solidFill>
                <a:latin typeface="Calibri"/>
                <a:ea typeface="Calibri"/>
                <a:cs typeface="Calibri"/>
                <a:sym typeface="Calibri"/>
              </a:rPr>
              <a:t>- Comment prévoyez-vous de déployer l’organisation industrielle/de passer à l’échelle industrielle : ingénierie, prototypage, présérie, fabrication, logistique…</a:t>
            </a:r>
            <a:endParaRPr sz="1400" b="1" dirty="0">
              <a:solidFill>
                <a:srgbClr val="323F4F"/>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88DE83AF-8146-789F-4503-40D61439971F}"/>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38FA8073-BFE0-34EF-1657-A9D5DDC0E965}"/>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9CEEA6A1-B2DA-D7EA-97FC-3B1D33CE32C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8269" y="1658125"/>
            <a:ext cx="1388611" cy="1058347"/>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48"/>
        <p:cNvGrpSpPr/>
        <p:nvPr/>
      </p:nvGrpSpPr>
      <p:grpSpPr>
        <a:xfrm>
          <a:off x="0" y="0"/>
          <a:ext cx="0" cy="0"/>
          <a:chOff x="0" y="0"/>
          <a:chExt cx="0" cy="0"/>
        </a:xfrm>
      </p:grpSpPr>
      <p:sp>
        <p:nvSpPr>
          <p:cNvPr id="249" name="Google Shape;249;p30"/>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51" name="Google Shape;251;p30"/>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spcBef>
                <a:spcPts val="0"/>
              </a:spcBef>
              <a:spcAft>
                <a:spcPts val="0"/>
              </a:spcAft>
              <a:buNone/>
            </a:pPr>
            <a:r>
              <a:rPr lang="fr-FR" sz="1800" b="1">
                <a:solidFill>
                  <a:srgbClr val="F7B225"/>
                </a:solidFill>
                <a:latin typeface="Calibri"/>
                <a:ea typeface="Calibri"/>
                <a:cs typeface="Calibri"/>
                <a:sym typeface="Calibri"/>
              </a:rPr>
              <a:t>Slide Prez 9</a:t>
            </a:r>
            <a:endParaRPr/>
          </a:p>
        </p:txBody>
      </p:sp>
      <p:sp>
        <p:nvSpPr>
          <p:cNvPr id="252" name="Google Shape;252;p30"/>
          <p:cNvSpPr/>
          <p:nvPr/>
        </p:nvSpPr>
        <p:spPr>
          <a:xfrm>
            <a:off x="3386867" y="986830"/>
            <a:ext cx="8413789" cy="470190"/>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spcBef>
                <a:spcPts val="0"/>
              </a:spcBef>
              <a:spcAft>
                <a:spcPts val="0"/>
              </a:spcAft>
              <a:buNone/>
            </a:pPr>
            <a:r>
              <a:rPr lang="fr-FR" sz="1800" b="1" dirty="0">
                <a:solidFill>
                  <a:srgbClr val="323F4F"/>
                </a:solidFill>
                <a:latin typeface="Calibri"/>
                <a:ea typeface="Calibri"/>
                <a:cs typeface="Calibri"/>
                <a:sym typeface="Calibri"/>
              </a:rPr>
              <a:t>PRÉVISIONNEL FINANCIER</a:t>
            </a:r>
            <a:endParaRPr sz="1800" b="1" dirty="0">
              <a:solidFill>
                <a:srgbClr val="323F4F"/>
              </a:solidFill>
              <a:latin typeface="Calibri"/>
              <a:ea typeface="Calibri"/>
              <a:cs typeface="Calibri"/>
              <a:sym typeface="Calibri"/>
            </a:endParaRPr>
          </a:p>
        </p:txBody>
      </p:sp>
      <p:sp>
        <p:nvSpPr>
          <p:cNvPr id="253" name="Google Shape;253;p30"/>
          <p:cNvSpPr txBox="1"/>
          <p:nvPr/>
        </p:nvSpPr>
        <p:spPr>
          <a:xfrm>
            <a:off x="3421922" y="1705216"/>
            <a:ext cx="8378734" cy="1692731"/>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Quelles prévisions de CA?</a:t>
            </a:r>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Quels sont vos besoins à financer (montant total et types de dépenses) ?</a:t>
            </a:r>
          </a:p>
          <a:p>
            <a:pPr marL="0" marR="0" lvl="0" indent="0" algn="just" rtl="0">
              <a:spcBef>
                <a:spcPts val="0"/>
              </a:spcBef>
              <a:spcAft>
                <a:spcPts val="0"/>
              </a:spcAft>
              <a:buNone/>
            </a:pPr>
            <a:endParaRPr lang="fr-FR" sz="1800" b="1" dirty="0">
              <a:solidFill>
                <a:schemeClr val="dk2"/>
              </a:solidFill>
              <a:latin typeface="Calibri"/>
              <a:ea typeface="Calibri"/>
              <a:cs typeface="Calibri"/>
              <a:sym typeface="Calibri"/>
            </a:endParaRPr>
          </a:p>
          <a:p>
            <a:pPr algn="just"/>
            <a:r>
              <a:rPr lang="fr-FR" sz="1800" b="1" dirty="0">
                <a:solidFill>
                  <a:schemeClr val="dk2"/>
                </a:solidFill>
                <a:latin typeface="Calibri"/>
                <a:ea typeface="Calibri"/>
                <a:cs typeface="Calibri"/>
                <a:sym typeface="Calibri"/>
              </a:rPr>
              <a:t>Combien d’emplois sur les 3/5 prochaines années ?</a:t>
            </a:r>
          </a:p>
          <a:p>
            <a:pPr marL="0" marR="0" lvl="0" indent="0" algn="just" rtl="0">
              <a:spcBef>
                <a:spcPts val="0"/>
              </a:spcBef>
              <a:spcAft>
                <a:spcPts val="0"/>
              </a:spcAft>
              <a:buNone/>
            </a:pPr>
            <a:endParaRPr dirty="0"/>
          </a:p>
        </p:txBody>
      </p:sp>
      <p:sp>
        <p:nvSpPr>
          <p:cNvPr id="254" name="Google Shape;254;p30"/>
          <p:cNvSpPr txBox="1"/>
          <p:nvPr/>
        </p:nvSpPr>
        <p:spPr>
          <a:xfrm>
            <a:off x="3386867" y="3765659"/>
            <a:ext cx="5688307" cy="1171682"/>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lnSpc>
                <a:spcPct val="100000"/>
              </a:lnSpc>
              <a:spcBef>
                <a:spcPts val="0"/>
              </a:spcBef>
              <a:spcAft>
                <a:spcPts val="0"/>
              </a:spcAft>
              <a:buClr>
                <a:srgbClr val="000000"/>
              </a:buClr>
              <a:buSzPts val="1400"/>
              <a:buFont typeface="Arial"/>
              <a:buNone/>
            </a:pPr>
            <a:r>
              <a:rPr lang="fr-FR" sz="1400" b="1" dirty="0">
                <a:solidFill>
                  <a:srgbClr val="323F4F"/>
                </a:solidFill>
                <a:latin typeface="Calibri"/>
                <a:ea typeface="Calibri"/>
                <a:cs typeface="Calibri"/>
                <a:sym typeface="Calibri"/>
              </a:rPr>
              <a:t>Il s’agit dans cette slide :</a:t>
            </a:r>
            <a:endParaRPr dirty="0"/>
          </a:p>
          <a:p>
            <a:pPr marR="0" lvl="0" algn="just" rtl="0">
              <a:lnSpc>
                <a:spcPct val="100000"/>
              </a:lnSpc>
              <a:spcBef>
                <a:spcPts val="0"/>
              </a:spcBef>
              <a:spcAft>
                <a:spcPts val="0"/>
              </a:spcAft>
              <a:buClr>
                <a:srgbClr val="000000"/>
              </a:buClr>
              <a:buSzPts val="1400"/>
            </a:pPr>
            <a:r>
              <a:rPr lang="fr-FR" sz="1400" b="1" dirty="0">
                <a:solidFill>
                  <a:srgbClr val="323F4F"/>
                </a:solidFill>
                <a:latin typeface="Calibri"/>
                <a:ea typeface="Calibri"/>
                <a:cs typeface="Calibri"/>
                <a:sym typeface="Calibri"/>
              </a:rPr>
              <a:t>- Pour les projets, de nous communiquer votre première version de BP</a:t>
            </a:r>
          </a:p>
          <a:p>
            <a:pPr marR="0" lvl="0" algn="just" rtl="0">
              <a:lnSpc>
                <a:spcPct val="100000"/>
              </a:lnSpc>
              <a:spcBef>
                <a:spcPts val="0"/>
              </a:spcBef>
              <a:spcAft>
                <a:spcPts val="0"/>
              </a:spcAft>
              <a:buClr>
                <a:srgbClr val="000000"/>
              </a:buClr>
              <a:buSzPts val="1400"/>
            </a:pPr>
            <a:r>
              <a:rPr lang="fr-FR" b="1" dirty="0">
                <a:solidFill>
                  <a:srgbClr val="323F4F"/>
                </a:solidFill>
                <a:latin typeface="Calibri"/>
                <a:ea typeface="Calibri"/>
                <a:cs typeface="Calibri"/>
                <a:sym typeface="Calibri"/>
              </a:rPr>
              <a:t>- Pour les entreprises créées, </a:t>
            </a:r>
            <a:r>
              <a:rPr lang="fr-FR" sz="1400" b="1" dirty="0">
                <a:solidFill>
                  <a:srgbClr val="323F4F"/>
                </a:solidFill>
                <a:latin typeface="Calibri"/>
                <a:ea typeface="Calibri"/>
                <a:cs typeface="Calibri"/>
                <a:sym typeface="Calibri"/>
              </a:rPr>
              <a:t>de nous communiquer votre BP actuel avec le réalisé N-1,</a:t>
            </a:r>
            <a:endParaRPr sz="1400" b="1" dirty="0">
              <a:solidFill>
                <a:srgbClr val="323F4F"/>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400"/>
              <a:buFont typeface="Arial"/>
              <a:buNone/>
            </a:pPr>
            <a:r>
              <a:rPr lang="fr-FR" sz="1400" b="1" dirty="0">
                <a:solidFill>
                  <a:srgbClr val="323F4F"/>
                </a:solidFill>
                <a:latin typeface="Calibri"/>
                <a:ea typeface="Calibri"/>
                <a:cs typeface="Calibri"/>
                <a:sym typeface="Calibri"/>
              </a:rPr>
              <a:t>- Vos besoins à financer totaux si déjà estimés.</a:t>
            </a:r>
            <a:endParaRPr sz="1400" b="1" dirty="0">
              <a:solidFill>
                <a:srgbClr val="323F4F"/>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00B13F4D-745C-E6D9-8911-BA1064A8D230}"/>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B790F949-98F4-8B10-BC50-4FB4A0B4D2E9}"/>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D9398994-B36E-09D4-AE2E-7F01B891294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8269" y="1705216"/>
            <a:ext cx="1388611" cy="1058347"/>
          </a:xfrm>
          <a:prstGeom prst="rect">
            <a:avLst/>
          </a:prstGeom>
        </p:spPr>
      </p:pic>
    </p:spTree>
    <p:extLst>
      <p:ext uri="{BB962C8B-B14F-4D97-AF65-F5344CB8AC3E}">
        <p14:creationId xmlns:p14="http://schemas.microsoft.com/office/powerpoint/2010/main" val="1323203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5"/>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a:solidFill>
                  <a:srgbClr val="0C0C0C"/>
                </a:solidFill>
                <a:latin typeface="Calibri"/>
                <a:ea typeface="Calibri"/>
                <a:cs typeface="Calibri"/>
                <a:sym typeface="Calibri"/>
              </a:rPr>
              <a:t>  </a:t>
            </a:r>
            <a:r>
              <a:rPr lang="fr-FR" sz="3600" b="1" i="0" u="none" strike="noStrike" cap="none">
                <a:solidFill>
                  <a:srgbClr val="2F5496"/>
                </a:solidFill>
                <a:latin typeface="Calibri"/>
                <a:ea typeface="Calibri"/>
                <a:cs typeface="Calibri"/>
                <a:sym typeface="Calibri"/>
              </a:rPr>
              <a:t> </a:t>
            </a:r>
            <a:endParaRPr sz="3000" b="1" i="0" u="none" strike="noStrike" cap="none">
              <a:solidFill>
                <a:srgbClr val="EA8B00"/>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42910573-46BB-84AC-69F3-5632A6123211}"/>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Google Shape;94;p14">
            <a:extLst>
              <a:ext uri="{FF2B5EF4-FFF2-40B4-BE49-F238E27FC236}">
                <a16:creationId xmlns:a16="http://schemas.microsoft.com/office/drawing/2014/main" id="{431DB70E-1AF0-3880-C9F2-C1C31BB80C99}"/>
              </a:ext>
            </a:extLst>
          </p:cNvPr>
          <p:cNvSpPr/>
          <p:nvPr/>
        </p:nvSpPr>
        <p:spPr>
          <a:xfrm>
            <a:off x="3644812" y="1193888"/>
            <a:ext cx="7253208"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dirty="0">
                <a:solidFill>
                  <a:srgbClr val="0C0C0C"/>
                </a:solidFill>
                <a:latin typeface="Calibri"/>
                <a:ea typeface="Calibri"/>
                <a:cs typeface="Calibri"/>
                <a:sym typeface="Calibri"/>
              </a:rPr>
              <a:t>  </a:t>
            </a:r>
            <a:r>
              <a:rPr lang="fr-FR" sz="3600" b="1" i="0" u="none" strike="noStrike" cap="none" dirty="0">
                <a:solidFill>
                  <a:srgbClr val="2F5496"/>
                </a:solidFill>
                <a:latin typeface="Calibri"/>
                <a:ea typeface="Calibri"/>
                <a:cs typeface="Calibri"/>
                <a:sym typeface="Calibri"/>
              </a:rPr>
              <a:t> </a:t>
            </a:r>
            <a:r>
              <a:rPr lang="fr-FR" sz="3600" b="1" i="0" u="none" strike="noStrike" cap="none" dirty="0">
                <a:solidFill>
                  <a:srgbClr val="002060"/>
                </a:solidFill>
                <a:latin typeface="Calibri"/>
                <a:ea typeface="Calibri"/>
                <a:cs typeface="Calibri"/>
                <a:sym typeface="Calibri"/>
              </a:rPr>
              <a:t>CONSIGNES </a:t>
            </a:r>
            <a:r>
              <a:rPr lang="fr-FR" sz="3600" b="1" i="0" u="none" strike="noStrike" cap="none" dirty="0">
                <a:solidFill>
                  <a:schemeClr val="accent4"/>
                </a:solidFill>
                <a:latin typeface="Calibri"/>
                <a:ea typeface="Calibri"/>
                <a:cs typeface="Calibri"/>
                <a:sym typeface="Calibri"/>
              </a:rPr>
              <a:t>GÉNÉRALES</a:t>
            </a:r>
            <a:endParaRPr dirty="0"/>
          </a:p>
        </p:txBody>
      </p:sp>
      <p:sp>
        <p:nvSpPr>
          <p:cNvPr id="6" name="Google Shape;95;p14">
            <a:extLst>
              <a:ext uri="{FF2B5EF4-FFF2-40B4-BE49-F238E27FC236}">
                <a16:creationId xmlns:a16="http://schemas.microsoft.com/office/drawing/2014/main" id="{C1C9379C-296B-20B3-1562-0F912A3EDF42}"/>
              </a:ext>
            </a:extLst>
          </p:cNvPr>
          <p:cNvSpPr txBox="1"/>
          <p:nvPr/>
        </p:nvSpPr>
        <p:spPr>
          <a:xfrm>
            <a:off x="3644812" y="2274800"/>
            <a:ext cx="7888239" cy="3475526"/>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fr-FR" sz="1800" b="0" i="0" u="none" strike="noStrike" cap="none" dirty="0">
                <a:solidFill>
                  <a:srgbClr val="000000"/>
                </a:solidFill>
                <a:latin typeface="Calibri"/>
                <a:ea typeface="Calibri"/>
                <a:cs typeface="Calibri"/>
                <a:sym typeface="Calibri"/>
              </a:rPr>
              <a:t> </a:t>
            </a:r>
            <a:r>
              <a:rPr lang="fr-FR" sz="1800" b="1" i="0" u="sng" strike="noStrike" cap="none" dirty="0">
                <a:solidFill>
                  <a:schemeClr val="dk2"/>
                </a:solidFill>
                <a:latin typeface="Calibri"/>
                <a:ea typeface="Calibri"/>
                <a:cs typeface="Calibri"/>
                <a:sym typeface="Calibri"/>
              </a:rPr>
              <a:t>Les dossiers de candidature devront être retournés avant le </a:t>
            </a:r>
            <a:r>
              <a:rPr lang="fr-FR" sz="1800" b="1" u="sng" dirty="0">
                <a:solidFill>
                  <a:schemeClr val="dk2"/>
                </a:solidFill>
                <a:latin typeface="Calibri"/>
                <a:ea typeface="Calibri"/>
                <a:cs typeface="Calibri"/>
                <a:sym typeface="Calibri"/>
              </a:rPr>
              <a:t>28</a:t>
            </a:r>
            <a:r>
              <a:rPr lang="fr-FR" sz="1800" b="1" i="0" u="sng" strike="noStrike" cap="none" dirty="0">
                <a:solidFill>
                  <a:schemeClr val="dk2"/>
                </a:solidFill>
                <a:latin typeface="Calibri"/>
                <a:ea typeface="Calibri"/>
                <a:cs typeface="Calibri"/>
                <a:sym typeface="Calibri"/>
              </a:rPr>
              <a:t> février 2025 </a:t>
            </a:r>
            <a:r>
              <a:rPr lang="fr-FR" sz="1800" b="1" i="0" strike="noStrike" cap="none" dirty="0">
                <a:solidFill>
                  <a:schemeClr val="dk2"/>
                </a:solidFill>
                <a:latin typeface="Calibri"/>
                <a:ea typeface="Calibri"/>
                <a:cs typeface="Calibri"/>
                <a:sym typeface="Calibri"/>
              </a:rPr>
              <a:t>:</a:t>
            </a:r>
            <a:endParaRPr sz="1800" b="0" i="0" strike="noStrike" cap="none" dirty="0">
              <a:solidFill>
                <a:schemeClr val="dk2"/>
              </a:solidFill>
              <a:latin typeface="Calibri"/>
              <a:ea typeface="Calibri"/>
              <a:cs typeface="Calibri"/>
              <a:sym typeface="Calibri"/>
            </a:endParaRPr>
          </a:p>
          <a:p>
            <a:pPr marL="285750" marR="0" lvl="0" indent="-285750" algn="l" rtl="0">
              <a:spcBef>
                <a:spcPts val="800"/>
              </a:spcBef>
              <a:spcAft>
                <a:spcPts val="0"/>
              </a:spcAft>
              <a:buClr>
                <a:srgbClr val="EF7D00"/>
              </a:buClr>
              <a:buSzPts val="1000"/>
              <a:buFont typeface="Noto Sans Symbols"/>
              <a:buChar char="❖"/>
            </a:pPr>
            <a:r>
              <a:rPr lang="fr-FR" sz="1800" b="0" i="0" u="none" strike="noStrike" cap="none" dirty="0">
                <a:solidFill>
                  <a:schemeClr val="dk2"/>
                </a:solidFill>
                <a:latin typeface="Calibri"/>
                <a:ea typeface="Calibri"/>
                <a:cs typeface="Calibri"/>
                <a:sym typeface="Calibri"/>
              </a:rPr>
              <a:t>Sous la forme d’un seul document ;</a:t>
            </a:r>
            <a:endParaRPr sz="1800" b="0" i="0" u="none" strike="noStrike" cap="none" dirty="0">
              <a:solidFill>
                <a:schemeClr val="dk2"/>
              </a:solidFill>
              <a:latin typeface="Calibri"/>
              <a:ea typeface="Calibri"/>
              <a:cs typeface="Calibri"/>
              <a:sym typeface="Calibri"/>
            </a:endParaRPr>
          </a:p>
          <a:p>
            <a:pPr marL="285750" marR="0" lvl="0" indent="-285750" algn="l" rtl="0">
              <a:spcBef>
                <a:spcPts val="0"/>
              </a:spcBef>
              <a:spcAft>
                <a:spcPts val="0"/>
              </a:spcAft>
              <a:buClr>
                <a:srgbClr val="EF7D00"/>
              </a:buClr>
              <a:buSzPts val="1000"/>
              <a:buFont typeface="Noto Sans Symbols"/>
              <a:buChar char="❖"/>
            </a:pPr>
            <a:r>
              <a:rPr lang="fr-FR" sz="1800" b="0" i="0" u="none" strike="noStrike" cap="none" dirty="0">
                <a:solidFill>
                  <a:schemeClr val="dk2"/>
                </a:solidFill>
                <a:latin typeface="Calibri"/>
                <a:ea typeface="Calibri"/>
                <a:cs typeface="Calibri"/>
                <a:sym typeface="Calibri"/>
              </a:rPr>
              <a:t>Sous format électronique PDF/PPT ;</a:t>
            </a:r>
            <a:r>
              <a:rPr lang="fr-FR" sz="1800" b="1" i="0" u="none" strike="noStrike" cap="none" dirty="0">
                <a:solidFill>
                  <a:schemeClr val="dk2"/>
                </a:solidFill>
                <a:latin typeface="Calibri"/>
                <a:ea typeface="Calibri"/>
                <a:cs typeface="Calibri"/>
                <a:sym typeface="Calibri"/>
              </a:rPr>
              <a:t> </a:t>
            </a:r>
            <a:endParaRPr sz="1800" b="0" i="0" u="none" strike="noStrike" cap="none" dirty="0">
              <a:solidFill>
                <a:schemeClr val="dk2"/>
              </a:solidFill>
              <a:latin typeface="Calibri"/>
              <a:ea typeface="Calibri"/>
              <a:cs typeface="Calibri"/>
              <a:sym typeface="Calibri"/>
            </a:endParaRPr>
          </a:p>
          <a:p>
            <a:pPr marL="285750" marR="0" lvl="0" indent="-285750" algn="l" rtl="0">
              <a:spcBef>
                <a:spcPts val="0"/>
              </a:spcBef>
              <a:spcAft>
                <a:spcPts val="0"/>
              </a:spcAft>
              <a:buClr>
                <a:srgbClr val="EF7D00"/>
              </a:buClr>
              <a:buSzPts val="1000"/>
              <a:buFont typeface="Noto Sans Symbols"/>
              <a:buChar char="❖"/>
            </a:pPr>
            <a:r>
              <a:rPr lang="fr-FR" sz="1800" b="0" i="0" u="none" strike="noStrike" cap="none" dirty="0">
                <a:solidFill>
                  <a:schemeClr val="dk2"/>
                </a:solidFill>
                <a:latin typeface="Calibri"/>
                <a:ea typeface="Calibri"/>
                <a:cs typeface="Calibri"/>
                <a:sym typeface="Calibri"/>
              </a:rPr>
              <a:t>A envoyer par mail à : </a:t>
            </a:r>
            <a:r>
              <a:rPr lang="fr-FR" sz="1800" b="0" i="0" u="sng" strike="noStrike" cap="none" dirty="0">
                <a:solidFill>
                  <a:schemeClr val="hlink"/>
                </a:solidFill>
                <a:latin typeface="Calibri"/>
                <a:ea typeface="Calibri"/>
                <a:cs typeface="Calibri"/>
                <a:sym typeface="Calibri"/>
                <a:hlinkClick r:id="rId4"/>
              </a:rPr>
              <a:t>info@innovosud.fr</a:t>
            </a:r>
            <a:endParaRPr lang="fr-FR" sz="1800" b="0" i="0" u="sng" strike="noStrike" cap="none" dirty="0">
              <a:solidFill>
                <a:schemeClr val="hlink"/>
              </a:solidFill>
              <a:latin typeface="Calibri"/>
              <a:ea typeface="Calibri"/>
              <a:cs typeface="Calibri"/>
              <a:sym typeface="Calibri"/>
            </a:endParaRPr>
          </a:p>
          <a:p>
            <a:pPr marL="285750" marR="0" lvl="0" indent="-285750" algn="l" rtl="0">
              <a:spcBef>
                <a:spcPts val="0"/>
              </a:spcBef>
              <a:spcAft>
                <a:spcPts val="0"/>
              </a:spcAft>
              <a:buClr>
                <a:srgbClr val="EF7D00"/>
              </a:buClr>
              <a:buSzPts val="1000"/>
              <a:buFont typeface="Noto Sans Symbols"/>
              <a:buChar char="❖"/>
            </a:pPr>
            <a:r>
              <a:rPr lang="fr-FR" sz="1800" b="0" i="0" u="none" strike="noStrike" cap="none" dirty="0">
                <a:solidFill>
                  <a:schemeClr val="dk2"/>
                </a:solidFill>
                <a:latin typeface="Calibri"/>
                <a:ea typeface="Calibri"/>
                <a:cs typeface="Calibri"/>
                <a:sym typeface="Calibri"/>
              </a:rPr>
              <a:t>Pour tout renseignement complémentaire, </a:t>
            </a:r>
            <a:r>
              <a:rPr lang="fr-FR" sz="1800" dirty="0">
                <a:solidFill>
                  <a:schemeClr val="dk2"/>
                </a:solidFill>
                <a:latin typeface="Calibri"/>
                <a:cs typeface="Calibri"/>
                <a:sym typeface="Calibri"/>
              </a:rPr>
              <a:t>vous pouvez contacter Muriel </a:t>
            </a:r>
            <a:r>
              <a:rPr lang="fr-FR" sz="1800" dirty="0" err="1">
                <a:solidFill>
                  <a:schemeClr val="dk2"/>
                </a:solidFill>
                <a:latin typeface="Calibri"/>
                <a:cs typeface="Calibri"/>
                <a:sym typeface="Calibri"/>
              </a:rPr>
              <a:t>LAGUENS</a:t>
            </a:r>
            <a:r>
              <a:rPr lang="fr-FR" sz="1800" dirty="0">
                <a:solidFill>
                  <a:schemeClr val="dk2"/>
                </a:solidFill>
                <a:latin typeface="Calibri"/>
                <a:cs typeface="Calibri"/>
                <a:sym typeface="Calibri"/>
              </a:rPr>
              <a:t> au 07 56 42 37 73.</a:t>
            </a:r>
          </a:p>
          <a:p>
            <a:pPr marL="0" marR="0" lvl="0" indent="0" algn="l" rtl="0">
              <a:spcBef>
                <a:spcPts val="0"/>
              </a:spcBef>
              <a:spcAft>
                <a:spcPts val="0"/>
              </a:spcAft>
              <a:buNone/>
            </a:pPr>
            <a:endParaRPr sz="1800" b="0" i="0" u="sng" strike="noStrike" cap="none" dirty="0">
              <a:solidFill>
                <a:schemeClr val="dk2"/>
              </a:solidFill>
              <a:latin typeface="Calibri"/>
              <a:ea typeface="Calibri"/>
              <a:cs typeface="Calibri"/>
              <a:sym typeface="Calibri"/>
            </a:endParaRPr>
          </a:p>
          <a:p>
            <a:pPr marL="0" marR="0" lvl="0" indent="0" algn="l" rtl="0">
              <a:lnSpc>
                <a:spcPct val="107000"/>
              </a:lnSpc>
              <a:spcBef>
                <a:spcPts val="0"/>
              </a:spcBef>
              <a:spcAft>
                <a:spcPts val="0"/>
              </a:spcAft>
              <a:buNone/>
            </a:pPr>
            <a:r>
              <a:rPr lang="fr-FR" sz="1800" b="1" i="0" u="sng" strike="noStrike" cap="none" dirty="0">
                <a:solidFill>
                  <a:schemeClr val="dk2"/>
                </a:solidFill>
                <a:latin typeface="Calibri"/>
                <a:ea typeface="Calibri"/>
                <a:cs typeface="Calibri"/>
                <a:sym typeface="Calibri"/>
              </a:rPr>
              <a:t>2 étapes dans le dossier de candidature</a:t>
            </a:r>
            <a:r>
              <a:rPr lang="fr-FR" sz="1800" b="1" i="0" strike="noStrike" cap="none" dirty="0">
                <a:solidFill>
                  <a:schemeClr val="dk2"/>
                </a:solidFill>
                <a:latin typeface="Calibri"/>
                <a:ea typeface="Calibri"/>
                <a:cs typeface="Calibri"/>
                <a:sym typeface="Calibri"/>
              </a:rPr>
              <a:t> :</a:t>
            </a:r>
            <a:endParaRPr dirty="0"/>
          </a:p>
          <a:p>
            <a:pPr marL="285750" marR="0" lvl="0" indent="-285750" algn="l" rtl="0">
              <a:spcBef>
                <a:spcPts val="800"/>
              </a:spcBef>
              <a:spcAft>
                <a:spcPts val="0"/>
              </a:spcAft>
              <a:buClr>
                <a:srgbClr val="EF7D00"/>
              </a:buClr>
              <a:buSzPts val="1000"/>
              <a:buFont typeface="Noto Sans Symbols"/>
              <a:buChar char="❖"/>
            </a:pPr>
            <a:r>
              <a:rPr lang="fr-FR" sz="1800" b="0" i="0" u="none" strike="noStrike" cap="none" dirty="0">
                <a:solidFill>
                  <a:schemeClr val="dk2"/>
                </a:solidFill>
                <a:latin typeface="Calibri"/>
                <a:ea typeface="Calibri"/>
                <a:cs typeface="Calibri"/>
                <a:sym typeface="Calibri"/>
              </a:rPr>
              <a:t>Partie administrative du dossier : Slides Admin 1 à 4</a:t>
            </a:r>
            <a:endParaRPr dirty="0"/>
          </a:p>
          <a:p>
            <a:pPr marL="285750" marR="0" lvl="0" indent="-285750" algn="l" rtl="0">
              <a:spcBef>
                <a:spcPts val="0"/>
              </a:spcBef>
              <a:spcAft>
                <a:spcPts val="0"/>
              </a:spcAft>
              <a:buClr>
                <a:srgbClr val="EF7D00"/>
              </a:buClr>
              <a:buSzPts val="1000"/>
              <a:buFont typeface="Noto Sans Symbols"/>
              <a:buChar char="❖"/>
            </a:pPr>
            <a:r>
              <a:rPr lang="fr-FR" sz="1800" b="0" i="0" u="none" strike="noStrike" cap="none" dirty="0">
                <a:solidFill>
                  <a:schemeClr val="dk2"/>
                </a:solidFill>
                <a:latin typeface="Calibri"/>
                <a:ea typeface="Calibri"/>
                <a:cs typeface="Calibri"/>
                <a:sym typeface="Calibri"/>
              </a:rPr>
              <a:t>Partie présentation du projet : Slides Prez 1 à 10</a:t>
            </a:r>
            <a:endParaRPr sz="1800" b="0" i="0" u="none" strike="noStrike" cap="none" dirty="0">
              <a:solidFill>
                <a:schemeClr val="dk2"/>
              </a:solidFill>
              <a:latin typeface="Calibri"/>
              <a:ea typeface="Calibri"/>
              <a:cs typeface="Calibri"/>
              <a:sym typeface="Calibri"/>
            </a:endParaRPr>
          </a:p>
          <a:p>
            <a:pPr marL="285750" marR="0" lvl="0" indent="-222250" algn="l" rtl="0">
              <a:spcBef>
                <a:spcPts val="0"/>
              </a:spcBef>
              <a:spcAft>
                <a:spcPts val="0"/>
              </a:spcAft>
              <a:buClr>
                <a:srgbClr val="EF7D00"/>
              </a:buClr>
              <a:buSzPts val="1000"/>
              <a:buFont typeface="Noto Sans Symbols"/>
              <a:buNone/>
            </a:pPr>
            <a:endParaRPr sz="2400" b="0" i="0" u="none" strike="noStrike" cap="none" dirty="0">
              <a:solidFill>
                <a:schemeClr val="dk1"/>
              </a:solidFill>
              <a:latin typeface="Calibri"/>
              <a:ea typeface="Calibri"/>
              <a:cs typeface="Calibri"/>
              <a:sym typeface="Calibri"/>
            </a:endParaRPr>
          </a:p>
        </p:txBody>
      </p:sp>
      <p:pic>
        <p:nvPicPr>
          <p:cNvPr id="7" name="Image 6">
            <a:extLst>
              <a:ext uri="{FF2B5EF4-FFF2-40B4-BE49-F238E27FC236}">
                <a16:creationId xmlns:a16="http://schemas.microsoft.com/office/drawing/2014/main" id="{4D77809F-ED8D-5D28-18E7-EAFDD9D92A92}"/>
              </a:ext>
            </a:extLst>
          </p:cNvPr>
          <p:cNvPicPr>
            <a:picLocks noChangeAspect="1"/>
          </p:cNvPicPr>
          <p:nvPr/>
        </p:nvPicPr>
        <p:blipFill>
          <a:blip r:embed="rId5"/>
          <a:stretch>
            <a:fillRect/>
          </a:stretch>
        </p:blipFill>
        <p:spPr>
          <a:xfrm>
            <a:off x="338269" y="142240"/>
            <a:ext cx="2328308" cy="1359356"/>
          </a:xfrm>
          <a:prstGeom prst="rect">
            <a:avLst/>
          </a:prstGeom>
        </p:spPr>
      </p:pic>
      <p:pic>
        <p:nvPicPr>
          <p:cNvPr id="8" name="Image 7">
            <a:extLst>
              <a:ext uri="{FF2B5EF4-FFF2-40B4-BE49-F238E27FC236}">
                <a16:creationId xmlns:a16="http://schemas.microsoft.com/office/drawing/2014/main" id="{B6C6D2EA-8D8B-7896-4AFE-768F5F9D2A4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15212" y="1685181"/>
            <a:ext cx="1388611" cy="1058347"/>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58"/>
        <p:cNvGrpSpPr/>
        <p:nvPr/>
      </p:nvGrpSpPr>
      <p:grpSpPr>
        <a:xfrm>
          <a:off x="0" y="0"/>
          <a:ext cx="0" cy="0"/>
          <a:chOff x="0" y="0"/>
          <a:chExt cx="0" cy="0"/>
        </a:xfrm>
      </p:grpSpPr>
      <p:sp>
        <p:nvSpPr>
          <p:cNvPr id="259" name="Google Shape;259;p31"/>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61" name="Google Shape;261;p31"/>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spcBef>
                <a:spcPts val="0"/>
              </a:spcBef>
              <a:spcAft>
                <a:spcPts val="0"/>
              </a:spcAft>
              <a:buNone/>
            </a:pPr>
            <a:r>
              <a:rPr lang="fr-FR" sz="1800" b="1">
                <a:solidFill>
                  <a:srgbClr val="F7B225"/>
                </a:solidFill>
                <a:latin typeface="Calibri"/>
                <a:ea typeface="Calibri"/>
                <a:cs typeface="Calibri"/>
                <a:sym typeface="Calibri"/>
              </a:rPr>
              <a:t>Slide Prez 10</a:t>
            </a:r>
            <a:endParaRPr/>
          </a:p>
        </p:txBody>
      </p:sp>
      <p:sp>
        <p:nvSpPr>
          <p:cNvPr id="262" name="Google Shape;262;p31"/>
          <p:cNvSpPr/>
          <p:nvPr/>
        </p:nvSpPr>
        <p:spPr>
          <a:xfrm>
            <a:off x="3241039" y="1681851"/>
            <a:ext cx="8491296" cy="2145819"/>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w="9525" cap="flat" cmpd="sng">
            <a:solidFill>
              <a:schemeClr val="dk2"/>
            </a:solidFill>
            <a:prstDash val="solid"/>
            <a:round/>
            <a:headEnd type="none" w="sm" len="sm"/>
            <a:tailEnd type="none" w="sm" len="sm"/>
          </a:ln>
        </p:spPr>
        <p:txBody>
          <a:bodyPr spcFirstLastPara="1" wrap="square" lIns="91425" tIns="45700" rIns="91425" bIns="45700" anchor="t" anchorCtr="0">
            <a:no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Les atouts identifiés de votre territoire d’implantation pour l’expérimentation produit : ressources naturelles, positionnement géographique, stratégie économique, spécificités régionales, présence de partenaires clés….</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Vos besoins en partenariat et ressources (commerciales et/ou industrielles) : expertise, moyens de production, locaux industriels… </a:t>
            </a:r>
            <a:endParaRPr dirty="0"/>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Nom des partenaires clés identifiés (entreprises et acteurs économiques).</a:t>
            </a:r>
            <a:endParaRPr dirty="0"/>
          </a:p>
        </p:txBody>
      </p:sp>
      <p:sp>
        <p:nvSpPr>
          <p:cNvPr id="263" name="Google Shape;263;p31"/>
          <p:cNvSpPr/>
          <p:nvPr/>
        </p:nvSpPr>
        <p:spPr>
          <a:xfrm>
            <a:off x="3241040" y="826121"/>
            <a:ext cx="8491296"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spcBef>
                <a:spcPts val="0"/>
              </a:spcBef>
              <a:spcAft>
                <a:spcPts val="0"/>
              </a:spcAft>
              <a:buNone/>
            </a:pPr>
            <a:r>
              <a:rPr lang="fr-FR" sz="1800" b="1" dirty="0">
                <a:solidFill>
                  <a:srgbClr val="323F4F"/>
                </a:solidFill>
                <a:latin typeface="Calibri"/>
                <a:ea typeface="Calibri"/>
                <a:cs typeface="Calibri"/>
                <a:sym typeface="Calibri"/>
              </a:rPr>
              <a:t>VOTRE IMPLANTATION EN OCCITANIE / VOTRE INTÉRÊT POUR UN ACCOMPAGNEMENT</a:t>
            </a:r>
            <a:endParaRPr sz="1800" b="1" dirty="0">
              <a:solidFill>
                <a:srgbClr val="323F4F"/>
              </a:solidFill>
              <a:latin typeface="Calibri"/>
              <a:ea typeface="Calibri"/>
              <a:cs typeface="Calibri"/>
              <a:sym typeface="Calibri"/>
            </a:endParaRPr>
          </a:p>
        </p:txBody>
      </p:sp>
      <p:sp>
        <p:nvSpPr>
          <p:cNvPr id="264" name="Google Shape;264;p31"/>
          <p:cNvSpPr txBox="1"/>
          <p:nvPr/>
        </p:nvSpPr>
        <p:spPr>
          <a:xfrm>
            <a:off x="3241039" y="4095777"/>
            <a:ext cx="6089774" cy="1171682"/>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spcBef>
                <a:spcPts val="0"/>
              </a:spcBef>
              <a:spcAft>
                <a:spcPts val="0"/>
              </a:spcAft>
              <a:buNone/>
            </a:pPr>
            <a:r>
              <a:rPr lang="fr-FR" sz="1400" b="1" dirty="0">
                <a:solidFill>
                  <a:srgbClr val="323F4F"/>
                </a:solidFill>
                <a:latin typeface="Calibri"/>
                <a:ea typeface="Calibri"/>
                <a:cs typeface="Calibri"/>
                <a:sym typeface="Calibri"/>
              </a:rPr>
              <a:t>L’objectif est d’expliquer :</a:t>
            </a:r>
            <a:endParaRPr dirty="0"/>
          </a:p>
          <a:p>
            <a:pPr marL="0" marR="0" lvl="0" indent="0" algn="just" rtl="0">
              <a:spcBef>
                <a:spcPts val="0"/>
              </a:spcBef>
              <a:spcAft>
                <a:spcPts val="0"/>
              </a:spcAft>
              <a:buNone/>
            </a:pPr>
            <a:r>
              <a:rPr lang="fr-FR" sz="1400" b="1" dirty="0">
                <a:solidFill>
                  <a:srgbClr val="323F4F"/>
                </a:solidFill>
                <a:latin typeface="Calibri"/>
                <a:ea typeface="Calibri"/>
                <a:cs typeface="Calibri"/>
                <a:sym typeface="Calibri"/>
              </a:rPr>
              <a:t>- Le choix de votre implantation en Occitanie en mettant en avant la complémentarité du projet avec les atouts du territoire visé,</a:t>
            </a:r>
            <a:endParaRPr dirty="0"/>
          </a:p>
          <a:p>
            <a:pPr marL="0" marR="0" lvl="0" indent="0" algn="just" rtl="0">
              <a:spcBef>
                <a:spcPts val="0"/>
              </a:spcBef>
              <a:spcAft>
                <a:spcPts val="0"/>
              </a:spcAft>
              <a:buNone/>
            </a:pPr>
            <a:r>
              <a:rPr lang="fr-FR" sz="1400" b="1" dirty="0">
                <a:solidFill>
                  <a:srgbClr val="323F4F"/>
                </a:solidFill>
                <a:latin typeface="Calibri"/>
                <a:ea typeface="Calibri"/>
                <a:cs typeface="Calibri"/>
                <a:sym typeface="Calibri"/>
              </a:rPr>
              <a:t>- L’intérêt d’être accompagné par </a:t>
            </a:r>
            <a:r>
              <a:rPr lang="fr-FR" b="1" dirty="0" err="1">
                <a:solidFill>
                  <a:srgbClr val="323F4F"/>
                </a:solidFill>
                <a:latin typeface="Calibri"/>
                <a:ea typeface="Calibri"/>
                <a:cs typeface="Calibri"/>
                <a:sym typeface="Calibri"/>
              </a:rPr>
              <a:t>Innovosud</a:t>
            </a:r>
            <a:r>
              <a:rPr lang="fr-FR" b="1" dirty="0">
                <a:solidFill>
                  <a:srgbClr val="323F4F"/>
                </a:solidFill>
                <a:latin typeface="Calibri"/>
                <a:ea typeface="Calibri"/>
                <a:cs typeface="Calibri"/>
                <a:sym typeface="Calibri"/>
              </a:rPr>
              <a:t> </a:t>
            </a:r>
            <a:r>
              <a:rPr lang="fr-FR" sz="1400" b="1" dirty="0">
                <a:solidFill>
                  <a:srgbClr val="323F4F"/>
                </a:solidFill>
                <a:latin typeface="Calibri"/>
                <a:ea typeface="Calibri"/>
                <a:cs typeface="Calibri"/>
                <a:sym typeface="Calibri"/>
              </a:rPr>
              <a:t>(que recherchez-vous? ex : une mise en relation, la valeur de l’accompagnement proposé, une infrastructure…).</a:t>
            </a:r>
            <a:endParaRPr dirty="0"/>
          </a:p>
        </p:txBody>
      </p:sp>
      <p:sp>
        <p:nvSpPr>
          <p:cNvPr id="2" name="Rectangle 1">
            <a:extLst>
              <a:ext uri="{FF2B5EF4-FFF2-40B4-BE49-F238E27FC236}">
                <a16:creationId xmlns:a16="http://schemas.microsoft.com/office/drawing/2014/main" id="{AF4C2B30-6611-9F99-8176-C25AE1076729}"/>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0A25BF1A-F3EC-4D16-C082-1C573CDF83F5}"/>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52B71C69-8B81-52A8-538D-E8E1F6FB835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8269" y="1696413"/>
            <a:ext cx="1388611" cy="1058347"/>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58"/>
        <p:cNvGrpSpPr/>
        <p:nvPr/>
      </p:nvGrpSpPr>
      <p:grpSpPr>
        <a:xfrm>
          <a:off x="0" y="0"/>
          <a:ext cx="0" cy="0"/>
          <a:chOff x="0" y="0"/>
          <a:chExt cx="0" cy="0"/>
        </a:xfrm>
      </p:grpSpPr>
      <p:sp>
        <p:nvSpPr>
          <p:cNvPr id="259" name="Google Shape;259;p31"/>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AF4C2B30-6611-9F99-8176-C25AE1076729}"/>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0A25BF1A-F3EC-4D16-C082-1C573CDF83F5}"/>
              </a:ext>
            </a:extLst>
          </p:cNvPr>
          <p:cNvPicPr>
            <a:picLocks noChangeAspect="1"/>
          </p:cNvPicPr>
          <p:nvPr/>
        </p:nvPicPr>
        <p:blipFill>
          <a:blip r:embed="rId4"/>
          <a:stretch>
            <a:fillRect/>
          </a:stretch>
        </p:blipFill>
        <p:spPr>
          <a:xfrm>
            <a:off x="315212" y="241727"/>
            <a:ext cx="2328308" cy="1359356"/>
          </a:xfrm>
          <a:prstGeom prst="rect">
            <a:avLst/>
          </a:prstGeom>
        </p:spPr>
      </p:pic>
      <p:pic>
        <p:nvPicPr>
          <p:cNvPr id="5" name="Image 4">
            <a:extLst>
              <a:ext uri="{FF2B5EF4-FFF2-40B4-BE49-F238E27FC236}">
                <a16:creationId xmlns:a16="http://schemas.microsoft.com/office/drawing/2014/main" id="{112F8708-ED80-A5DD-F9B2-EC61EE0057E2}"/>
              </a:ext>
            </a:extLst>
          </p:cNvPr>
          <p:cNvPicPr>
            <a:picLocks noChangeAspect="1"/>
          </p:cNvPicPr>
          <p:nvPr/>
        </p:nvPicPr>
        <p:blipFill rotWithShape="1">
          <a:blip r:embed="rId5"/>
          <a:srcRect l="22258" r="18858"/>
          <a:stretch/>
        </p:blipFill>
        <p:spPr>
          <a:xfrm>
            <a:off x="5333963" y="6012578"/>
            <a:ext cx="7070757" cy="918865"/>
          </a:xfrm>
          <a:prstGeom prst="rect">
            <a:avLst/>
          </a:prstGeom>
        </p:spPr>
      </p:pic>
      <p:sp>
        <p:nvSpPr>
          <p:cNvPr id="6" name="Google Shape;269;p32">
            <a:extLst>
              <a:ext uri="{FF2B5EF4-FFF2-40B4-BE49-F238E27FC236}">
                <a16:creationId xmlns:a16="http://schemas.microsoft.com/office/drawing/2014/main" id="{0E2A59B7-B85D-C6EE-1E17-CA696041BC92}"/>
              </a:ext>
            </a:extLst>
          </p:cNvPr>
          <p:cNvSpPr/>
          <p:nvPr/>
        </p:nvSpPr>
        <p:spPr>
          <a:xfrm>
            <a:off x="2469396" y="1752768"/>
            <a:ext cx="7253208" cy="1645387"/>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dirty="0">
                <a:solidFill>
                  <a:srgbClr val="002060"/>
                </a:solidFill>
                <a:latin typeface="Calibri"/>
                <a:ea typeface="Calibri"/>
                <a:cs typeface="Calibri"/>
                <a:sym typeface="Calibri"/>
              </a:rPr>
              <a:t>RAPPEL DES DIFFÉRENTES ÉTAPES </a:t>
            </a:r>
            <a:endParaRPr sz="3600" b="1" i="0" u="none" strike="noStrike" cap="none" dirty="0">
              <a:solidFill>
                <a:srgbClr val="AEABAB"/>
              </a:solidFill>
              <a:latin typeface="Calibri"/>
              <a:ea typeface="Calibri"/>
              <a:cs typeface="Calibri"/>
              <a:sym typeface="Calibri"/>
            </a:endParaRPr>
          </a:p>
          <a:p>
            <a:pPr marL="0" marR="0" lvl="0" indent="0" algn="ctr" rtl="0">
              <a:lnSpc>
                <a:spcPct val="150000"/>
              </a:lnSpc>
              <a:spcBef>
                <a:spcPts val="0"/>
              </a:spcBef>
              <a:spcAft>
                <a:spcPts val="0"/>
              </a:spcAft>
              <a:buNone/>
            </a:pPr>
            <a:r>
              <a:rPr lang="fr-FR" sz="3600" b="1" dirty="0">
                <a:solidFill>
                  <a:schemeClr val="accent4"/>
                </a:solidFill>
                <a:latin typeface="Calibri"/>
                <a:ea typeface="Calibri"/>
                <a:cs typeface="Calibri"/>
                <a:sym typeface="Calibri"/>
              </a:rPr>
              <a:t>DE SÉLECTION</a:t>
            </a:r>
            <a:endParaRPr dirty="0"/>
          </a:p>
        </p:txBody>
      </p:sp>
      <p:sp>
        <p:nvSpPr>
          <p:cNvPr id="7" name="Google Shape;270;p32">
            <a:extLst>
              <a:ext uri="{FF2B5EF4-FFF2-40B4-BE49-F238E27FC236}">
                <a16:creationId xmlns:a16="http://schemas.microsoft.com/office/drawing/2014/main" id="{13B006C6-2E78-7333-2EFD-B170A709D62E}"/>
              </a:ext>
            </a:extLst>
          </p:cNvPr>
          <p:cNvSpPr txBox="1"/>
          <p:nvPr/>
        </p:nvSpPr>
        <p:spPr>
          <a:xfrm>
            <a:off x="2915920" y="3676467"/>
            <a:ext cx="7142480" cy="923289"/>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rgbClr val="EF7D00"/>
              </a:buClr>
              <a:buSzPts val="1000"/>
              <a:buFont typeface="Noto Sans Symbols"/>
              <a:buChar char="❖"/>
            </a:pPr>
            <a:r>
              <a:rPr lang="fr-FR" sz="1800" b="1" dirty="0">
                <a:solidFill>
                  <a:schemeClr val="dk2"/>
                </a:solidFill>
                <a:latin typeface="Calibri"/>
                <a:ea typeface="Calibri"/>
                <a:cs typeface="Calibri"/>
                <a:sym typeface="Calibri"/>
              </a:rPr>
              <a:t>28 février 2025 :  Date de clôture des dossiers de candidatures</a:t>
            </a:r>
          </a:p>
          <a:p>
            <a:pPr marL="285750" marR="0" lvl="0" indent="-285750" algn="l" rtl="0">
              <a:spcBef>
                <a:spcPts val="0"/>
              </a:spcBef>
              <a:spcAft>
                <a:spcPts val="0"/>
              </a:spcAft>
              <a:buClr>
                <a:srgbClr val="EF7D00"/>
              </a:buClr>
              <a:buSzPts val="1000"/>
              <a:buFont typeface="Noto Sans Symbols"/>
              <a:buChar char="❖"/>
            </a:pPr>
            <a:r>
              <a:rPr lang="fr-FR" sz="1800" b="1" dirty="0">
                <a:solidFill>
                  <a:schemeClr val="dk2"/>
                </a:solidFill>
                <a:latin typeface="Calibri"/>
                <a:ea typeface="Calibri"/>
                <a:cs typeface="Calibri"/>
                <a:sym typeface="Calibri"/>
              </a:rPr>
              <a:t>3 mars 2025 :       Envoi des convocations aux startups sélectionnées</a:t>
            </a:r>
            <a:endParaRPr sz="1800" b="1" dirty="0">
              <a:solidFill>
                <a:schemeClr val="dk2"/>
              </a:solidFill>
              <a:latin typeface="Calibri"/>
              <a:ea typeface="Calibri"/>
              <a:cs typeface="Calibri"/>
              <a:sym typeface="Calibri"/>
            </a:endParaRPr>
          </a:p>
          <a:p>
            <a:pPr marL="285750" marR="0" lvl="0" indent="-285750" algn="l" rtl="0">
              <a:spcBef>
                <a:spcPts val="0"/>
              </a:spcBef>
              <a:spcAft>
                <a:spcPts val="0"/>
              </a:spcAft>
              <a:buClr>
                <a:srgbClr val="EF7D00"/>
              </a:buClr>
              <a:buSzPts val="1000"/>
              <a:buFont typeface="Noto Sans Symbols"/>
              <a:buChar char="❖"/>
            </a:pPr>
            <a:r>
              <a:rPr lang="fr-FR" sz="1800" b="1" dirty="0">
                <a:solidFill>
                  <a:schemeClr val="dk2"/>
                </a:solidFill>
                <a:latin typeface="Calibri"/>
                <a:ea typeface="Calibri"/>
                <a:cs typeface="Calibri"/>
                <a:sym typeface="Calibri"/>
              </a:rPr>
              <a:t>11 mars 2025 :     Comité de Sélection des projets</a:t>
            </a:r>
            <a:endParaRPr dirty="0"/>
          </a:p>
        </p:txBody>
      </p:sp>
    </p:spTree>
    <p:extLst>
      <p:ext uri="{BB962C8B-B14F-4D97-AF65-F5344CB8AC3E}">
        <p14:creationId xmlns:p14="http://schemas.microsoft.com/office/powerpoint/2010/main" val="4057023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5"/>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a:solidFill>
                  <a:srgbClr val="0C0C0C"/>
                </a:solidFill>
                <a:latin typeface="Calibri"/>
                <a:ea typeface="Calibri"/>
                <a:cs typeface="Calibri"/>
                <a:sym typeface="Calibri"/>
              </a:rPr>
              <a:t>  </a:t>
            </a:r>
            <a:r>
              <a:rPr lang="fr-FR" sz="3600" b="1" i="0" u="none" strike="noStrike" cap="none">
                <a:solidFill>
                  <a:srgbClr val="2F5496"/>
                </a:solidFill>
                <a:latin typeface="Calibri"/>
                <a:ea typeface="Calibri"/>
                <a:cs typeface="Calibri"/>
                <a:sym typeface="Calibri"/>
              </a:rPr>
              <a:t> </a:t>
            </a:r>
            <a:endParaRPr sz="3000" b="1" i="0" u="none" strike="noStrike" cap="none">
              <a:solidFill>
                <a:srgbClr val="EA8B00"/>
              </a:solidFill>
              <a:latin typeface="Calibri"/>
              <a:ea typeface="Calibri"/>
              <a:cs typeface="Calibri"/>
              <a:sym typeface="Calibri"/>
            </a:endParaRPr>
          </a:p>
        </p:txBody>
      </p:sp>
      <p:sp>
        <p:nvSpPr>
          <p:cNvPr id="101" name="Google Shape;101;p15"/>
          <p:cNvSpPr txBox="1"/>
          <p:nvPr/>
        </p:nvSpPr>
        <p:spPr>
          <a:xfrm>
            <a:off x="3804471" y="2844155"/>
            <a:ext cx="6048672"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800" b="1" i="0" u="none" strike="noStrike" cap="none">
                <a:solidFill>
                  <a:schemeClr val="lt1"/>
                </a:solidFill>
                <a:latin typeface="Calibri"/>
                <a:ea typeface="Calibri"/>
                <a:cs typeface="Calibri"/>
                <a:sym typeface="Calibri"/>
              </a:rPr>
              <a:t>PARTIE 1 : DOSSIER ADMINISTRATIF</a:t>
            </a:r>
            <a:endParaRPr sz="1800" b="1" i="0" u="none" strike="noStrike" cap="none">
              <a:solidFill>
                <a:schemeClr val="dk1"/>
              </a:solidFill>
              <a:latin typeface="Calibri"/>
              <a:ea typeface="Calibri"/>
              <a:cs typeface="Calibri"/>
              <a:sym typeface="Calibri"/>
            </a:endParaRPr>
          </a:p>
        </p:txBody>
      </p:sp>
      <p:sp>
        <p:nvSpPr>
          <p:cNvPr id="103" name="Google Shape;103;p15"/>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chemeClr val="dk2"/>
              </a:buClr>
              <a:buSzPts val="1800"/>
              <a:buFont typeface="Calibri"/>
              <a:buNone/>
            </a:pPr>
            <a:r>
              <a:rPr lang="fr-FR" sz="1800" b="1" i="0" u="none" strike="noStrike" cap="none">
                <a:solidFill>
                  <a:schemeClr val="dk2"/>
                </a:solidFill>
                <a:latin typeface="Calibri"/>
                <a:ea typeface="Calibri"/>
                <a:cs typeface="Calibri"/>
                <a:sym typeface="Calibri"/>
              </a:rPr>
              <a:t>Slide Admin</a:t>
            </a:r>
            <a:endParaRPr sz="2400" b="0" i="0" u="none" strike="noStrike" cap="none">
              <a:solidFill>
                <a:schemeClr val="dk2"/>
              </a:solidFill>
              <a:latin typeface="Times New Roman"/>
              <a:ea typeface="Times New Roman"/>
              <a:cs typeface="Times New Roman"/>
              <a:sym typeface="Times New Roman"/>
            </a:endParaRPr>
          </a:p>
        </p:txBody>
      </p:sp>
      <p:sp>
        <p:nvSpPr>
          <p:cNvPr id="2" name="Rectangle 1">
            <a:extLst>
              <a:ext uri="{FF2B5EF4-FFF2-40B4-BE49-F238E27FC236}">
                <a16:creationId xmlns:a16="http://schemas.microsoft.com/office/drawing/2014/main" id="{42910573-46BB-84AC-69F3-5632A6123211}"/>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9B19D9CB-BAA9-9713-08F1-9C644E8DDC43}"/>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BFBB990C-CE00-E5AD-A5B8-69269CDF1B5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13535" y="1658125"/>
            <a:ext cx="1388611" cy="1058347"/>
          </a:xfrm>
          <a:prstGeom prst="rect">
            <a:avLst/>
          </a:prstGeom>
        </p:spPr>
      </p:pic>
    </p:spTree>
    <p:extLst>
      <p:ext uri="{BB962C8B-B14F-4D97-AF65-F5344CB8AC3E}">
        <p14:creationId xmlns:p14="http://schemas.microsoft.com/office/powerpoint/2010/main" val="2775705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19"/>
        <p:cNvGrpSpPr/>
        <p:nvPr/>
      </p:nvGrpSpPr>
      <p:grpSpPr>
        <a:xfrm>
          <a:off x="0" y="0"/>
          <a:ext cx="0" cy="0"/>
          <a:chOff x="0" y="0"/>
          <a:chExt cx="0" cy="0"/>
        </a:xfrm>
      </p:grpSpPr>
      <p:sp>
        <p:nvSpPr>
          <p:cNvPr id="120" name="Google Shape;120;p17"/>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a:solidFill>
                  <a:srgbClr val="0C0C0C"/>
                </a:solidFill>
                <a:latin typeface="Calibri"/>
                <a:ea typeface="Calibri"/>
                <a:cs typeface="Calibri"/>
                <a:sym typeface="Calibri"/>
              </a:rPr>
              <a:t>  </a:t>
            </a:r>
            <a:r>
              <a:rPr lang="fr-FR" sz="3600" b="1" i="0" u="none" strike="noStrike" cap="none">
                <a:solidFill>
                  <a:srgbClr val="2F5496"/>
                </a:solidFill>
                <a:latin typeface="Calibri"/>
                <a:ea typeface="Calibri"/>
                <a:cs typeface="Calibri"/>
                <a:sym typeface="Calibri"/>
              </a:rPr>
              <a:t> </a:t>
            </a:r>
            <a:endParaRPr sz="3000" b="1" i="0" u="none" strike="noStrike" cap="none">
              <a:solidFill>
                <a:srgbClr val="EA8B00"/>
              </a:solidFill>
              <a:latin typeface="Calibri"/>
              <a:ea typeface="Calibri"/>
              <a:cs typeface="Calibri"/>
              <a:sym typeface="Calibri"/>
            </a:endParaRPr>
          </a:p>
        </p:txBody>
      </p:sp>
      <p:sp>
        <p:nvSpPr>
          <p:cNvPr id="122" name="Google Shape;122;p17"/>
          <p:cNvSpPr/>
          <p:nvPr/>
        </p:nvSpPr>
        <p:spPr>
          <a:xfrm>
            <a:off x="-422831" y="96209"/>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chemeClr val="dk2"/>
              </a:buClr>
              <a:buSzPts val="1800"/>
              <a:buFont typeface="Calibri"/>
              <a:buNone/>
            </a:pPr>
            <a:r>
              <a:rPr lang="fr-FR" sz="1800" b="1" i="0" u="none" strike="noStrike" cap="none" dirty="0">
                <a:solidFill>
                  <a:schemeClr val="dk2"/>
                </a:solidFill>
                <a:latin typeface="Calibri"/>
                <a:ea typeface="Calibri"/>
                <a:cs typeface="Calibri"/>
                <a:sym typeface="Calibri"/>
              </a:rPr>
              <a:t>Slide Admin 1</a:t>
            </a:r>
            <a:endParaRPr sz="2400" b="0" i="0" u="none" strike="noStrike" cap="none" dirty="0">
              <a:solidFill>
                <a:schemeClr val="dk2"/>
              </a:solidFill>
              <a:latin typeface="Times New Roman"/>
              <a:ea typeface="Times New Roman"/>
              <a:cs typeface="Times New Roman"/>
              <a:sym typeface="Times New Roman"/>
            </a:endParaRPr>
          </a:p>
        </p:txBody>
      </p:sp>
      <p:sp>
        <p:nvSpPr>
          <p:cNvPr id="123" name="Google Shape;123;p17"/>
          <p:cNvSpPr txBox="1"/>
          <p:nvPr/>
        </p:nvSpPr>
        <p:spPr>
          <a:xfrm>
            <a:off x="3690351" y="1639177"/>
            <a:ext cx="8078818"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lt1"/>
                </a:solidFill>
                <a:latin typeface="Calibri"/>
                <a:ea typeface="Calibri"/>
                <a:cs typeface="Calibri"/>
                <a:sym typeface="Calibri"/>
              </a:rPr>
              <a:t>MATURITÉ  DU PROJET :   </a:t>
            </a:r>
            <a:endParaRPr sz="2000" b="1" i="0" u="none" strike="noStrike" cap="none" dirty="0">
              <a:solidFill>
                <a:schemeClr val="lt1"/>
              </a:solidFill>
              <a:latin typeface="Times New Roman"/>
              <a:ea typeface="Times New Roman"/>
              <a:cs typeface="Times New Roman"/>
              <a:sym typeface="Times New Roman"/>
            </a:endParaRPr>
          </a:p>
        </p:txBody>
      </p:sp>
      <p:sp>
        <p:nvSpPr>
          <p:cNvPr id="124" name="Google Shape;124;p17"/>
          <p:cNvSpPr txBox="1"/>
          <p:nvPr/>
        </p:nvSpPr>
        <p:spPr>
          <a:xfrm>
            <a:off x="3683999" y="2182814"/>
            <a:ext cx="8085170" cy="2585283"/>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Avez-vous déjà créé une entreprise pour ce projet ?      ☐ Oui                         ☐ Non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Nom de l’entreprise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Forme juridique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N° SIREN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Siège social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Date de création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Capital de départ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Comptes courants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Nbre d’associés : </a:t>
            </a:r>
            <a:endParaRPr dirty="0"/>
          </a:p>
        </p:txBody>
      </p:sp>
      <p:sp>
        <p:nvSpPr>
          <p:cNvPr id="125" name="Google Shape;125;p17"/>
          <p:cNvSpPr txBox="1"/>
          <p:nvPr/>
        </p:nvSpPr>
        <p:spPr>
          <a:xfrm>
            <a:off x="3683999" y="5135721"/>
            <a:ext cx="8085170"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lt1"/>
                </a:solidFill>
                <a:latin typeface="Calibri"/>
                <a:ea typeface="Calibri"/>
                <a:cs typeface="Calibri"/>
                <a:sym typeface="Calibri"/>
              </a:rPr>
              <a:t>SUIVI ACTUEL :   </a:t>
            </a:r>
            <a:endParaRPr sz="2000" b="1" i="0" u="none" strike="noStrike" cap="none" dirty="0">
              <a:solidFill>
                <a:schemeClr val="lt1"/>
              </a:solidFill>
              <a:latin typeface="Times New Roman"/>
              <a:ea typeface="Times New Roman"/>
              <a:cs typeface="Times New Roman"/>
              <a:sym typeface="Times New Roman"/>
            </a:endParaRPr>
          </a:p>
        </p:txBody>
      </p:sp>
      <p:sp>
        <p:nvSpPr>
          <p:cNvPr id="126" name="Google Shape;126;p17"/>
          <p:cNvSpPr txBox="1"/>
          <p:nvPr/>
        </p:nvSpPr>
        <p:spPr>
          <a:xfrm>
            <a:off x="3683999" y="5685822"/>
            <a:ext cx="8085170" cy="923289"/>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Êtes-vous suivi par une structure d’accompagnement actuellement ?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 Oui 		   ☐ Non</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Si oui, laquelle ? Pour répondre à quels besoins ? </a:t>
            </a:r>
            <a:endParaRPr dirty="0"/>
          </a:p>
        </p:txBody>
      </p:sp>
      <p:sp>
        <p:nvSpPr>
          <p:cNvPr id="2" name="Rectangle 1">
            <a:extLst>
              <a:ext uri="{FF2B5EF4-FFF2-40B4-BE49-F238E27FC236}">
                <a16:creationId xmlns:a16="http://schemas.microsoft.com/office/drawing/2014/main" id="{F18E85D9-C991-4C24-742F-8D8CA6D915B0}"/>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B619304B-E491-B8AF-433A-5BE443AEC4EA}"/>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81C9CEDD-6A50-C5E9-54C8-30D61593E4D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5212" y="1647114"/>
            <a:ext cx="1388611" cy="1058347"/>
          </a:xfrm>
          <a:prstGeom prst="rect">
            <a:avLst/>
          </a:prstGeom>
        </p:spPr>
      </p:pic>
      <p:sp>
        <p:nvSpPr>
          <p:cNvPr id="5" name="Google Shape;109;p16">
            <a:extLst>
              <a:ext uri="{FF2B5EF4-FFF2-40B4-BE49-F238E27FC236}">
                <a16:creationId xmlns:a16="http://schemas.microsoft.com/office/drawing/2014/main" id="{92F0506E-0BEC-C710-3BF3-042F02A05F41}"/>
              </a:ext>
            </a:extLst>
          </p:cNvPr>
          <p:cNvSpPr txBox="1"/>
          <p:nvPr/>
        </p:nvSpPr>
        <p:spPr>
          <a:xfrm>
            <a:off x="3690351" y="994795"/>
            <a:ext cx="8078818"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lt1"/>
                </a:solidFill>
                <a:latin typeface="Calibri"/>
                <a:ea typeface="Calibri"/>
                <a:cs typeface="Calibri"/>
                <a:sym typeface="Calibri"/>
              </a:rPr>
              <a:t>NOM DU PROJET :   </a:t>
            </a:r>
            <a:endParaRPr sz="2000" b="1" i="0" u="none" strike="noStrike" cap="none" dirty="0">
              <a:solidFill>
                <a:schemeClr val="lt1"/>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30"/>
        <p:cNvGrpSpPr/>
        <p:nvPr/>
      </p:nvGrpSpPr>
      <p:grpSpPr>
        <a:xfrm>
          <a:off x="0" y="0"/>
          <a:ext cx="0" cy="0"/>
          <a:chOff x="0" y="0"/>
          <a:chExt cx="0" cy="0"/>
        </a:xfrm>
      </p:grpSpPr>
      <p:sp>
        <p:nvSpPr>
          <p:cNvPr id="131" name="Google Shape;131;p18"/>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a:solidFill>
                  <a:srgbClr val="0C0C0C"/>
                </a:solidFill>
                <a:latin typeface="Calibri"/>
                <a:ea typeface="Calibri"/>
                <a:cs typeface="Calibri"/>
                <a:sym typeface="Calibri"/>
              </a:rPr>
              <a:t>  </a:t>
            </a:r>
            <a:r>
              <a:rPr lang="fr-FR" sz="3600" b="1" i="0" u="none" strike="noStrike" cap="none">
                <a:solidFill>
                  <a:srgbClr val="2F5496"/>
                </a:solidFill>
                <a:latin typeface="Calibri"/>
                <a:ea typeface="Calibri"/>
                <a:cs typeface="Calibri"/>
                <a:sym typeface="Calibri"/>
              </a:rPr>
              <a:t> </a:t>
            </a:r>
            <a:endParaRPr sz="3000" b="1" i="0" u="none" strike="noStrike" cap="none">
              <a:solidFill>
                <a:srgbClr val="EA8B00"/>
              </a:solidFill>
              <a:latin typeface="Calibri"/>
              <a:ea typeface="Calibri"/>
              <a:cs typeface="Calibri"/>
              <a:sym typeface="Calibri"/>
            </a:endParaRPr>
          </a:p>
        </p:txBody>
      </p:sp>
      <p:sp>
        <p:nvSpPr>
          <p:cNvPr id="133" name="Google Shape;133;p18"/>
          <p:cNvSpPr/>
          <p:nvPr/>
        </p:nvSpPr>
        <p:spPr>
          <a:xfrm>
            <a:off x="-422831" y="96209"/>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chemeClr val="dk2"/>
              </a:buClr>
              <a:buSzPts val="1800"/>
              <a:buFont typeface="Calibri"/>
              <a:buNone/>
            </a:pPr>
            <a:r>
              <a:rPr lang="fr-FR" sz="1800" b="1" i="0" u="none" strike="noStrike" cap="none" dirty="0">
                <a:solidFill>
                  <a:schemeClr val="dk2"/>
                </a:solidFill>
                <a:latin typeface="Calibri"/>
                <a:ea typeface="Calibri"/>
                <a:cs typeface="Calibri"/>
                <a:sym typeface="Calibri"/>
              </a:rPr>
              <a:t>Slide Admin 2</a:t>
            </a:r>
            <a:endParaRPr sz="2400" b="0" i="0" u="none" strike="noStrike" cap="none" dirty="0">
              <a:solidFill>
                <a:schemeClr val="dk2"/>
              </a:solidFill>
              <a:latin typeface="Times New Roman"/>
              <a:ea typeface="Times New Roman"/>
              <a:cs typeface="Times New Roman"/>
              <a:sym typeface="Times New Roman"/>
            </a:endParaRPr>
          </a:p>
        </p:txBody>
      </p:sp>
      <p:sp>
        <p:nvSpPr>
          <p:cNvPr id="134" name="Google Shape;134;p18"/>
          <p:cNvSpPr txBox="1"/>
          <p:nvPr/>
        </p:nvSpPr>
        <p:spPr>
          <a:xfrm>
            <a:off x="3865775" y="1218116"/>
            <a:ext cx="7903394"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lt1"/>
                </a:solidFill>
                <a:latin typeface="Calibri"/>
                <a:ea typeface="Calibri"/>
                <a:cs typeface="Calibri"/>
                <a:sym typeface="Calibri"/>
              </a:rPr>
              <a:t>IDENTITÉ DES PORTEURS DE PROJET :  </a:t>
            </a:r>
            <a:endParaRPr sz="2000" b="1" i="0" u="none" strike="noStrike" cap="none" dirty="0">
              <a:solidFill>
                <a:schemeClr val="lt1"/>
              </a:solidFill>
              <a:latin typeface="Calibri"/>
              <a:ea typeface="Calibri"/>
              <a:cs typeface="Calibri"/>
              <a:sym typeface="Calibri"/>
            </a:endParaRPr>
          </a:p>
        </p:txBody>
      </p:sp>
      <p:sp>
        <p:nvSpPr>
          <p:cNvPr id="135" name="Google Shape;135;p18"/>
          <p:cNvSpPr txBox="1"/>
          <p:nvPr/>
        </p:nvSpPr>
        <p:spPr>
          <a:xfrm>
            <a:off x="3865775" y="2567318"/>
            <a:ext cx="7903394" cy="4185721"/>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Nom-Prénom : 		</a:t>
            </a:r>
            <a:endParaRPr dirty="0"/>
          </a:p>
          <a:p>
            <a:pPr marL="0" marR="0" lvl="0" indent="0" algn="l" rtl="0">
              <a:spcBef>
                <a:spcPts val="0"/>
              </a:spcBef>
              <a:spcAft>
                <a:spcPts val="0"/>
              </a:spcAft>
              <a:buNone/>
            </a:pPr>
            <a:r>
              <a:rPr lang="fr-FR" sz="1800" b="1" dirty="0">
                <a:solidFill>
                  <a:schemeClr val="dk2"/>
                </a:solidFill>
                <a:latin typeface="Calibri"/>
                <a:ea typeface="Calibri"/>
                <a:cs typeface="Calibri"/>
                <a:sym typeface="Calibri"/>
              </a:rPr>
              <a:t>Age </a:t>
            </a:r>
            <a:r>
              <a:rPr lang="fr-FR" sz="1800" b="1" i="0" u="none" strike="noStrike" cap="none" dirty="0">
                <a:solidFill>
                  <a:schemeClr val="dk2"/>
                </a:solidFill>
                <a:latin typeface="Calibri"/>
                <a:ea typeface="Calibri"/>
                <a:cs typeface="Calibri"/>
                <a:sym typeface="Calibri"/>
              </a:rPr>
              <a:t>: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Lieu de naissance : 	</a:t>
            </a:r>
          </a:p>
          <a:p>
            <a:pPr marL="0" marR="0" lvl="0" indent="0" algn="l" rtl="0">
              <a:spcBef>
                <a:spcPts val="0"/>
              </a:spcBef>
              <a:spcAft>
                <a:spcPts val="0"/>
              </a:spcAft>
              <a:buNone/>
            </a:pPr>
            <a:r>
              <a:rPr lang="fr-FR" sz="1800" b="1" dirty="0">
                <a:solidFill>
                  <a:schemeClr val="dk2"/>
                </a:solidFill>
                <a:latin typeface="Calibri"/>
                <a:ea typeface="Calibri"/>
                <a:cs typeface="Calibri"/>
                <a:sym typeface="Calibri"/>
              </a:rPr>
              <a:t>Diplôme – Niveau d’études : </a:t>
            </a:r>
          </a:p>
          <a:p>
            <a:pPr marL="0" marR="0" lvl="0" indent="0" algn="l" rtl="0">
              <a:spcBef>
                <a:spcPts val="0"/>
              </a:spcBef>
              <a:spcAft>
                <a:spcPts val="0"/>
              </a:spcAft>
              <a:buNone/>
            </a:pP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Statut :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En recherche d’emploi       ☐ </a:t>
            </a:r>
            <a:r>
              <a:rPr lang="fr-FR" sz="1800" b="1" i="0" u="none" strike="noStrike" cap="none" dirty="0" err="1">
                <a:solidFill>
                  <a:schemeClr val="dk2"/>
                </a:solidFill>
                <a:latin typeface="Calibri"/>
                <a:ea typeface="Calibri"/>
                <a:cs typeface="Calibri"/>
                <a:sym typeface="Calibri"/>
              </a:rPr>
              <a:t>Salarié.e</a:t>
            </a:r>
            <a:r>
              <a:rPr lang="fr-FR" sz="1800" b="1" i="0" u="none" strike="noStrike" cap="none" dirty="0">
                <a:solidFill>
                  <a:schemeClr val="dk2"/>
                </a:solidFill>
                <a:latin typeface="Calibri"/>
                <a:ea typeface="Calibri"/>
                <a:cs typeface="Calibri"/>
                <a:sym typeface="Calibri"/>
              </a:rPr>
              <a:t>       ☐ </a:t>
            </a:r>
            <a:r>
              <a:rPr lang="fr-FR" sz="1800" b="1" i="0" u="none" strike="noStrike" cap="none" dirty="0" err="1">
                <a:solidFill>
                  <a:schemeClr val="dk2"/>
                </a:solidFill>
                <a:latin typeface="Calibri"/>
                <a:ea typeface="Calibri"/>
                <a:cs typeface="Calibri"/>
                <a:sym typeface="Calibri"/>
              </a:rPr>
              <a:t>Etudiant.e</a:t>
            </a:r>
            <a:r>
              <a:rPr lang="fr-FR" sz="1800" b="1" i="0" u="none" strike="noStrike" cap="none" dirty="0">
                <a:solidFill>
                  <a:schemeClr val="dk2"/>
                </a:solidFill>
                <a:latin typeface="Calibri"/>
                <a:ea typeface="Calibri"/>
                <a:cs typeface="Calibri"/>
                <a:sym typeface="Calibri"/>
              </a:rPr>
              <a:t>      ☐ Chef d’entreprise</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Autre situation, précisez :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a:t>
            </a:r>
            <a:r>
              <a:rPr lang="fr-FR" sz="1800" b="1" dirty="0">
                <a:solidFill>
                  <a:schemeClr val="dk2"/>
                </a:solidFill>
                <a:latin typeface="Calibri"/>
                <a:ea typeface="Calibri"/>
                <a:cs typeface="Calibri"/>
                <a:sym typeface="Calibri"/>
              </a:rPr>
              <a:t>RQTH </a:t>
            </a:r>
            <a:endParaRPr dirty="0"/>
          </a:p>
          <a:p>
            <a:pPr marL="0" marR="0" lvl="0" indent="0" algn="l" rtl="0">
              <a:spcBef>
                <a:spcPts val="0"/>
              </a:spcBef>
              <a:spcAft>
                <a:spcPts val="0"/>
              </a:spcAft>
              <a:buNone/>
            </a:pPr>
            <a:endParaRPr lang="fr-FR" sz="1800" b="1" i="0" u="none" strike="noStrike" cap="none" dirty="0">
              <a:solidFill>
                <a:schemeClr val="dk2"/>
              </a:solidFill>
              <a:latin typeface="Calibri"/>
              <a:ea typeface="Calibri"/>
              <a:cs typeface="Calibri"/>
              <a:sym typeface="Calibri"/>
            </a:endParaRP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Adresse :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Ville :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Courriel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Téléphone :</a:t>
            </a:r>
            <a:endParaRPr dirty="0"/>
          </a:p>
          <a:p>
            <a:pPr marL="0" marR="0" lvl="0" indent="0" algn="l" rtl="0">
              <a:spcBef>
                <a:spcPts val="0"/>
              </a:spcBef>
              <a:spcAft>
                <a:spcPts val="0"/>
              </a:spcAft>
              <a:buNone/>
            </a:pPr>
            <a:endParaRPr sz="1800" b="0" i="0" u="none" strike="noStrike" cap="none" dirty="0">
              <a:solidFill>
                <a:schemeClr val="dk2"/>
              </a:solidFill>
              <a:latin typeface="Calibri"/>
              <a:ea typeface="Calibri"/>
              <a:cs typeface="Calibri"/>
              <a:sym typeface="Calibri"/>
            </a:endParaRPr>
          </a:p>
        </p:txBody>
      </p:sp>
      <p:sp>
        <p:nvSpPr>
          <p:cNvPr id="136" name="Google Shape;136;p18"/>
          <p:cNvSpPr txBox="1"/>
          <p:nvPr/>
        </p:nvSpPr>
        <p:spPr>
          <a:xfrm>
            <a:off x="3865775" y="1798508"/>
            <a:ext cx="7903394"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a:solidFill>
                  <a:schemeClr val="lt1"/>
                </a:solidFill>
                <a:latin typeface="Calibri"/>
                <a:ea typeface="Calibri"/>
                <a:cs typeface="Calibri"/>
                <a:sym typeface="Calibri"/>
              </a:rPr>
              <a:t>PORTEUR DE PROJET 1 :   </a:t>
            </a:r>
            <a:endParaRPr sz="2000" b="1" i="0" u="none" strike="noStrike" cap="none">
              <a:solidFill>
                <a:schemeClr val="lt1"/>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65510652-335F-89E0-3B2E-36B6EB630F63}"/>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07FA741E-96DF-33C1-1B93-9E53D50BD06C}"/>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4EE40868-CB87-6184-9E70-25D8E83D77E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5212" y="1798508"/>
            <a:ext cx="1388611" cy="1058347"/>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40"/>
        <p:cNvGrpSpPr/>
        <p:nvPr/>
      </p:nvGrpSpPr>
      <p:grpSpPr>
        <a:xfrm>
          <a:off x="0" y="0"/>
          <a:ext cx="0" cy="0"/>
          <a:chOff x="0" y="0"/>
          <a:chExt cx="0" cy="0"/>
        </a:xfrm>
      </p:grpSpPr>
      <p:sp>
        <p:nvSpPr>
          <p:cNvPr id="141" name="Google Shape;141;p19"/>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a:solidFill>
                  <a:srgbClr val="0C0C0C"/>
                </a:solidFill>
                <a:latin typeface="Calibri"/>
                <a:ea typeface="Calibri"/>
                <a:cs typeface="Calibri"/>
                <a:sym typeface="Calibri"/>
              </a:rPr>
              <a:t>  </a:t>
            </a:r>
            <a:r>
              <a:rPr lang="fr-FR" sz="3600" b="1" i="0" u="none" strike="noStrike" cap="none">
                <a:solidFill>
                  <a:srgbClr val="2F5496"/>
                </a:solidFill>
                <a:latin typeface="Calibri"/>
                <a:ea typeface="Calibri"/>
                <a:cs typeface="Calibri"/>
                <a:sym typeface="Calibri"/>
              </a:rPr>
              <a:t> </a:t>
            </a:r>
            <a:endParaRPr sz="3000" b="1" i="0" u="none" strike="noStrike" cap="none">
              <a:solidFill>
                <a:srgbClr val="EA8B00"/>
              </a:solidFill>
              <a:latin typeface="Calibri"/>
              <a:ea typeface="Calibri"/>
              <a:cs typeface="Calibri"/>
              <a:sym typeface="Calibri"/>
            </a:endParaRPr>
          </a:p>
        </p:txBody>
      </p:sp>
      <p:sp>
        <p:nvSpPr>
          <p:cNvPr id="143" name="Google Shape;143;p19"/>
          <p:cNvSpPr/>
          <p:nvPr/>
        </p:nvSpPr>
        <p:spPr>
          <a:xfrm>
            <a:off x="-422831" y="96209"/>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chemeClr val="dk2"/>
              </a:buClr>
              <a:buSzPts val="1800"/>
              <a:buFont typeface="Calibri"/>
              <a:buNone/>
            </a:pPr>
            <a:r>
              <a:rPr lang="fr-FR" sz="1800" b="1" i="0" u="none" strike="noStrike" cap="none" dirty="0">
                <a:solidFill>
                  <a:schemeClr val="dk2"/>
                </a:solidFill>
                <a:latin typeface="Calibri"/>
                <a:ea typeface="Calibri"/>
                <a:cs typeface="Calibri"/>
                <a:sym typeface="Calibri"/>
              </a:rPr>
              <a:t>Slide Admin 3</a:t>
            </a:r>
            <a:endParaRPr sz="2400" b="0" i="0" u="none" strike="noStrike" cap="none" dirty="0">
              <a:solidFill>
                <a:schemeClr val="dk2"/>
              </a:solidFill>
              <a:latin typeface="Times New Roman"/>
              <a:ea typeface="Times New Roman"/>
              <a:cs typeface="Times New Roman"/>
              <a:sym typeface="Times New Roman"/>
            </a:endParaRPr>
          </a:p>
        </p:txBody>
      </p:sp>
      <p:sp>
        <p:nvSpPr>
          <p:cNvPr id="144" name="Google Shape;144;p19"/>
          <p:cNvSpPr txBox="1"/>
          <p:nvPr/>
        </p:nvSpPr>
        <p:spPr>
          <a:xfrm>
            <a:off x="3865775" y="1218116"/>
            <a:ext cx="7903394"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lt1"/>
                </a:solidFill>
                <a:latin typeface="Calibri"/>
                <a:ea typeface="Calibri"/>
                <a:cs typeface="Calibri"/>
                <a:sym typeface="Calibri"/>
              </a:rPr>
              <a:t>IDENTITÉ DES PORTEURS DE PROJET :   </a:t>
            </a:r>
            <a:endParaRPr sz="2000" b="1" i="0" u="none" strike="noStrike" cap="none" dirty="0">
              <a:solidFill>
                <a:schemeClr val="lt1"/>
              </a:solidFill>
              <a:latin typeface="Calibri"/>
              <a:ea typeface="Calibri"/>
              <a:cs typeface="Calibri"/>
              <a:sym typeface="Calibri"/>
            </a:endParaRPr>
          </a:p>
        </p:txBody>
      </p:sp>
      <p:sp>
        <p:nvSpPr>
          <p:cNvPr id="145" name="Google Shape;145;p19"/>
          <p:cNvSpPr txBox="1"/>
          <p:nvPr/>
        </p:nvSpPr>
        <p:spPr>
          <a:xfrm>
            <a:off x="3865775" y="1798508"/>
            <a:ext cx="7903394"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a:solidFill>
                  <a:schemeClr val="lt1"/>
                </a:solidFill>
                <a:latin typeface="Calibri"/>
                <a:ea typeface="Calibri"/>
                <a:cs typeface="Calibri"/>
                <a:sym typeface="Calibri"/>
              </a:rPr>
              <a:t>PORTEUR DE PROJET 2 :   </a:t>
            </a:r>
            <a:endParaRPr sz="2000" b="1" i="0" u="none" strike="noStrike" cap="none">
              <a:solidFill>
                <a:schemeClr val="lt1"/>
              </a:solidFill>
              <a:latin typeface="Calibri"/>
              <a:ea typeface="Calibri"/>
              <a:cs typeface="Calibri"/>
              <a:sym typeface="Calibri"/>
            </a:endParaRPr>
          </a:p>
        </p:txBody>
      </p:sp>
      <p:sp>
        <p:nvSpPr>
          <p:cNvPr id="146" name="Google Shape;146;p19"/>
          <p:cNvSpPr txBox="1"/>
          <p:nvPr/>
        </p:nvSpPr>
        <p:spPr>
          <a:xfrm>
            <a:off x="3865775" y="2567318"/>
            <a:ext cx="7881469" cy="4247276"/>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Nom-Prénom : 		</a:t>
            </a:r>
            <a:endParaRPr lang="fr-FR" sz="1800" dirty="0"/>
          </a:p>
          <a:p>
            <a:pPr marL="0" marR="0" lvl="0" indent="0" algn="l" rtl="0">
              <a:spcBef>
                <a:spcPts val="0"/>
              </a:spcBef>
              <a:spcAft>
                <a:spcPts val="0"/>
              </a:spcAft>
              <a:buNone/>
            </a:pPr>
            <a:r>
              <a:rPr lang="fr-FR" sz="1800" b="1" dirty="0">
                <a:solidFill>
                  <a:schemeClr val="dk2"/>
                </a:solidFill>
                <a:latin typeface="Calibri"/>
                <a:ea typeface="Calibri"/>
                <a:cs typeface="Calibri"/>
                <a:sym typeface="Calibri"/>
              </a:rPr>
              <a:t>Age </a:t>
            </a:r>
            <a:r>
              <a:rPr lang="fr-FR" sz="1800" b="1" i="0" u="none" strike="noStrike" cap="none" dirty="0">
                <a:solidFill>
                  <a:schemeClr val="dk2"/>
                </a:solidFill>
                <a:latin typeface="Calibri"/>
                <a:ea typeface="Calibri"/>
                <a:cs typeface="Calibri"/>
                <a:sym typeface="Calibri"/>
              </a:rPr>
              <a:t>: 		</a:t>
            </a:r>
            <a:endParaRPr lang="fr-FR" sz="1800"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Lieu de naissance : 	</a:t>
            </a:r>
          </a:p>
          <a:p>
            <a:pPr marL="0" marR="0" lvl="0" indent="0" algn="l" rtl="0">
              <a:spcBef>
                <a:spcPts val="0"/>
              </a:spcBef>
              <a:spcAft>
                <a:spcPts val="0"/>
              </a:spcAft>
              <a:buNone/>
            </a:pPr>
            <a:r>
              <a:rPr lang="fr-FR" sz="1800" b="1" dirty="0">
                <a:solidFill>
                  <a:schemeClr val="dk2"/>
                </a:solidFill>
                <a:latin typeface="Calibri"/>
                <a:ea typeface="Calibri"/>
                <a:cs typeface="Calibri"/>
                <a:sym typeface="Calibri"/>
              </a:rPr>
              <a:t>Diplôme – Niveau d’études : </a:t>
            </a:r>
          </a:p>
          <a:p>
            <a:pPr marL="0" marR="0" lvl="0" indent="0" algn="l" rtl="0">
              <a:spcBef>
                <a:spcPts val="0"/>
              </a:spcBef>
              <a:spcAft>
                <a:spcPts val="0"/>
              </a:spcAft>
              <a:buNone/>
            </a:pPr>
            <a:endParaRPr lang="fr-FR" sz="1800"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Statut :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En recherche d’emploi       ☐ </a:t>
            </a:r>
            <a:r>
              <a:rPr lang="fr-FR" sz="1800" b="1" i="0" u="none" strike="noStrike" cap="none" dirty="0" err="1">
                <a:solidFill>
                  <a:schemeClr val="dk2"/>
                </a:solidFill>
                <a:latin typeface="Calibri"/>
                <a:ea typeface="Calibri"/>
                <a:cs typeface="Calibri"/>
                <a:sym typeface="Calibri"/>
              </a:rPr>
              <a:t>Salarié.e</a:t>
            </a:r>
            <a:r>
              <a:rPr lang="fr-FR" sz="1800" b="1" i="0" u="none" strike="noStrike" cap="none" dirty="0">
                <a:solidFill>
                  <a:schemeClr val="dk2"/>
                </a:solidFill>
                <a:latin typeface="Calibri"/>
                <a:ea typeface="Calibri"/>
                <a:cs typeface="Calibri"/>
                <a:sym typeface="Calibri"/>
              </a:rPr>
              <a:t>       ☐ </a:t>
            </a:r>
            <a:r>
              <a:rPr lang="fr-FR" sz="1800" b="1" i="0" u="none" strike="noStrike" cap="none" dirty="0" err="1">
                <a:solidFill>
                  <a:schemeClr val="dk2"/>
                </a:solidFill>
                <a:latin typeface="Calibri"/>
                <a:ea typeface="Calibri"/>
                <a:cs typeface="Calibri"/>
                <a:sym typeface="Calibri"/>
              </a:rPr>
              <a:t>Etudiant.e</a:t>
            </a:r>
            <a:r>
              <a:rPr lang="fr-FR" sz="1800" b="1" i="0" u="none" strike="noStrike" cap="none" dirty="0">
                <a:solidFill>
                  <a:schemeClr val="dk2"/>
                </a:solidFill>
                <a:latin typeface="Calibri"/>
                <a:ea typeface="Calibri"/>
                <a:cs typeface="Calibri"/>
                <a:sym typeface="Calibri"/>
              </a:rPr>
              <a:t>      ☐ Chef d’entreprise</a:t>
            </a:r>
            <a:endParaRPr lang="fr-FR" sz="1800"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Autre situation, précisez :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a:t>
            </a:r>
            <a:r>
              <a:rPr lang="fr-FR" sz="1800" b="1" dirty="0">
                <a:solidFill>
                  <a:schemeClr val="dk2"/>
                </a:solidFill>
                <a:latin typeface="Calibri"/>
                <a:ea typeface="Calibri"/>
                <a:cs typeface="Calibri"/>
                <a:sym typeface="Calibri"/>
              </a:rPr>
              <a:t>RQTH </a:t>
            </a:r>
            <a:endParaRPr lang="fr-FR" sz="1800" dirty="0"/>
          </a:p>
          <a:p>
            <a:pPr marL="0" marR="0" lvl="0" indent="0" algn="l" rtl="0">
              <a:spcBef>
                <a:spcPts val="0"/>
              </a:spcBef>
              <a:spcAft>
                <a:spcPts val="0"/>
              </a:spcAft>
              <a:buNone/>
            </a:pPr>
            <a:endParaRPr lang="fr-FR" sz="1800" b="1" i="0" u="none" strike="noStrike" cap="none" dirty="0">
              <a:solidFill>
                <a:schemeClr val="dk2"/>
              </a:solidFill>
              <a:latin typeface="Calibri"/>
              <a:ea typeface="Calibri"/>
              <a:cs typeface="Calibri"/>
              <a:sym typeface="Calibri"/>
            </a:endParaRP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Adresse :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Ville :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Courriel :		                            </a:t>
            </a:r>
            <a:endParaRPr lang="fr-FR" sz="1800"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Téléphone :</a:t>
            </a:r>
            <a:endParaRPr lang="fr-FR" sz="1800" dirty="0"/>
          </a:p>
          <a:p>
            <a:pPr marL="0" marR="0" lvl="0" indent="0" algn="l" rtl="0">
              <a:spcBef>
                <a:spcPts val="0"/>
              </a:spcBef>
              <a:spcAft>
                <a:spcPts val="0"/>
              </a:spcAft>
              <a:buNone/>
            </a:pPr>
            <a:endParaRPr sz="1800" b="0" i="0" u="none" strike="noStrike" cap="none" dirty="0">
              <a:solidFill>
                <a:schemeClr val="dk2"/>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B6D51680-D75D-0F39-8F62-2FF89FDC8E05}"/>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C910D93E-A658-D426-0F55-B6A09A5DD351}"/>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9533FB17-C02F-A107-6941-887C1627A95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8269" y="1798508"/>
            <a:ext cx="1388611" cy="105834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50"/>
        <p:cNvGrpSpPr/>
        <p:nvPr/>
      </p:nvGrpSpPr>
      <p:grpSpPr>
        <a:xfrm>
          <a:off x="0" y="0"/>
          <a:ext cx="0" cy="0"/>
          <a:chOff x="0" y="0"/>
          <a:chExt cx="0" cy="0"/>
        </a:xfrm>
      </p:grpSpPr>
      <p:sp>
        <p:nvSpPr>
          <p:cNvPr id="151" name="Google Shape;151;p20"/>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a:solidFill>
                  <a:srgbClr val="0C0C0C"/>
                </a:solidFill>
                <a:latin typeface="Calibri"/>
                <a:ea typeface="Calibri"/>
                <a:cs typeface="Calibri"/>
                <a:sym typeface="Calibri"/>
              </a:rPr>
              <a:t>  </a:t>
            </a:r>
            <a:r>
              <a:rPr lang="fr-FR" sz="3600" b="1" i="0" u="none" strike="noStrike" cap="none">
                <a:solidFill>
                  <a:srgbClr val="2F5496"/>
                </a:solidFill>
                <a:latin typeface="Calibri"/>
                <a:ea typeface="Calibri"/>
                <a:cs typeface="Calibri"/>
                <a:sym typeface="Calibri"/>
              </a:rPr>
              <a:t> </a:t>
            </a:r>
            <a:endParaRPr sz="3000" b="1" i="0" u="none" strike="noStrike" cap="none">
              <a:solidFill>
                <a:srgbClr val="EA8B00"/>
              </a:solidFill>
              <a:latin typeface="Calibri"/>
              <a:ea typeface="Calibri"/>
              <a:cs typeface="Calibri"/>
              <a:sym typeface="Calibri"/>
            </a:endParaRPr>
          </a:p>
        </p:txBody>
      </p:sp>
      <p:sp>
        <p:nvSpPr>
          <p:cNvPr id="153" name="Google Shape;153;p20"/>
          <p:cNvSpPr/>
          <p:nvPr/>
        </p:nvSpPr>
        <p:spPr>
          <a:xfrm>
            <a:off x="-422831" y="96209"/>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chemeClr val="dk2"/>
              </a:buClr>
              <a:buSzPts val="1800"/>
              <a:buFont typeface="Calibri"/>
              <a:buNone/>
            </a:pPr>
            <a:r>
              <a:rPr lang="fr-FR" sz="1800" b="1" i="0" u="none" strike="noStrike" cap="none" dirty="0">
                <a:solidFill>
                  <a:schemeClr val="dk2"/>
                </a:solidFill>
                <a:latin typeface="Calibri"/>
                <a:ea typeface="Calibri"/>
                <a:cs typeface="Calibri"/>
                <a:sym typeface="Calibri"/>
              </a:rPr>
              <a:t>Slide Admin 4</a:t>
            </a:r>
            <a:endParaRPr sz="2400" b="0" i="0" u="none" strike="noStrike" cap="none" dirty="0">
              <a:solidFill>
                <a:schemeClr val="dk2"/>
              </a:solidFill>
              <a:latin typeface="Times New Roman"/>
              <a:ea typeface="Times New Roman"/>
              <a:cs typeface="Times New Roman"/>
              <a:sym typeface="Times New Roman"/>
            </a:endParaRPr>
          </a:p>
        </p:txBody>
      </p:sp>
      <p:sp>
        <p:nvSpPr>
          <p:cNvPr id="154" name="Google Shape;154;p20"/>
          <p:cNvSpPr txBox="1"/>
          <p:nvPr/>
        </p:nvSpPr>
        <p:spPr>
          <a:xfrm>
            <a:off x="3865775" y="1218116"/>
            <a:ext cx="7903394"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lt1"/>
                </a:solidFill>
                <a:latin typeface="Calibri"/>
                <a:ea typeface="Calibri"/>
                <a:cs typeface="Calibri"/>
                <a:sym typeface="Calibri"/>
              </a:rPr>
              <a:t>IDENTITÉ DES PORTEURS DE PROJET :   </a:t>
            </a:r>
            <a:endParaRPr sz="2000" b="1" i="0" u="none" strike="noStrike" cap="none" dirty="0">
              <a:solidFill>
                <a:schemeClr val="lt1"/>
              </a:solidFill>
              <a:latin typeface="Calibri"/>
              <a:ea typeface="Calibri"/>
              <a:cs typeface="Calibri"/>
              <a:sym typeface="Calibri"/>
            </a:endParaRPr>
          </a:p>
        </p:txBody>
      </p:sp>
      <p:sp>
        <p:nvSpPr>
          <p:cNvPr id="155" name="Google Shape;155;p20"/>
          <p:cNvSpPr txBox="1"/>
          <p:nvPr/>
        </p:nvSpPr>
        <p:spPr>
          <a:xfrm>
            <a:off x="3865775" y="1798508"/>
            <a:ext cx="7903394"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a:solidFill>
                  <a:schemeClr val="lt1"/>
                </a:solidFill>
                <a:latin typeface="Calibri"/>
                <a:ea typeface="Calibri"/>
                <a:cs typeface="Calibri"/>
                <a:sym typeface="Calibri"/>
              </a:rPr>
              <a:t>PORTEUR DE PROJET 3 :   </a:t>
            </a:r>
            <a:endParaRPr sz="2000" b="1" i="0" u="none" strike="noStrike" cap="none">
              <a:solidFill>
                <a:schemeClr val="lt1"/>
              </a:solidFill>
              <a:latin typeface="Calibri"/>
              <a:ea typeface="Calibri"/>
              <a:cs typeface="Calibri"/>
              <a:sym typeface="Calibri"/>
            </a:endParaRPr>
          </a:p>
        </p:txBody>
      </p:sp>
      <p:sp>
        <p:nvSpPr>
          <p:cNvPr id="156" name="Google Shape;156;p20"/>
          <p:cNvSpPr txBox="1"/>
          <p:nvPr/>
        </p:nvSpPr>
        <p:spPr>
          <a:xfrm>
            <a:off x="3865775" y="2567318"/>
            <a:ext cx="7881469" cy="4247276"/>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Nom-Prénom : 		</a:t>
            </a:r>
            <a:endParaRPr lang="fr-FR" sz="1800" dirty="0"/>
          </a:p>
          <a:p>
            <a:pPr marL="0" marR="0" lvl="0" indent="0" algn="l" rtl="0">
              <a:spcBef>
                <a:spcPts val="0"/>
              </a:spcBef>
              <a:spcAft>
                <a:spcPts val="0"/>
              </a:spcAft>
              <a:buNone/>
            </a:pPr>
            <a:r>
              <a:rPr lang="fr-FR" sz="1800" b="1" dirty="0">
                <a:solidFill>
                  <a:schemeClr val="dk2"/>
                </a:solidFill>
                <a:latin typeface="Calibri"/>
                <a:ea typeface="Calibri"/>
                <a:cs typeface="Calibri"/>
                <a:sym typeface="Calibri"/>
              </a:rPr>
              <a:t>Age </a:t>
            </a:r>
            <a:r>
              <a:rPr lang="fr-FR" sz="1800" b="1" i="0" u="none" strike="noStrike" cap="none" dirty="0">
                <a:solidFill>
                  <a:schemeClr val="dk2"/>
                </a:solidFill>
                <a:latin typeface="Calibri"/>
                <a:ea typeface="Calibri"/>
                <a:cs typeface="Calibri"/>
                <a:sym typeface="Calibri"/>
              </a:rPr>
              <a:t>: 		</a:t>
            </a:r>
            <a:endParaRPr lang="fr-FR" sz="1800"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Lieu de naissance : 	</a:t>
            </a:r>
          </a:p>
          <a:p>
            <a:pPr marL="0" marR="0" lvl="0" indent="0" algn="l" rtl="0">
              <a:spcBef>
                <a:spcPts val="0"/>
              </a:spcBef>
              <a:spcAft>
                <a:spcPts val="0"/>
              </a:spcAft>
              <a:buNone/>
            </a:pPr>
            <a:r>
              <a:rPr lang="fr-FR" sz="1800" b="1" dirty="0">
                <a:solidFill>
                  <a:schemeClr val="dk2"/>
                </a:solidFill>
                <a:latin typeface="Calibri"/>
                <a:ea typeface="Calibri"/>
                <a:cs typeface="Calibri"/>
                <a:sym typeface="Calibri"/>
              </a:rPr>
              <a:t>Diplôme – Niveau d’études : </a:t>
            </a:r>
          </a:p>
          <a:p>
            <a:pPr marL="0" marR="0" lvl="0" indent="0" algn="l" rtl="0">
              <a:spcBef>
                <a:spcPts val="0"/>
              </a:spcBef>
              <a:spcAft>
                <a:spcPts val="0"/>
              </a:spcAft>
              <a:buNone/>
            </a:pPr>
            <a:endParaRPr lang="fr-FR" sz="1800"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Statut :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En recherche d’emploi       ☐ </a:t>
            </a:r>
            <a:r>
              <a:rPr lang="fr-FR" sz="1800" b="1" i="0" u="none" strike="noStrike" cap="none" dirty="0" err="1">
                <a:solidFill>
                  <a:schemeClr val="dk2"/>
                </a:solidFill>
                <a:latin typeface="Calibri"/>
                <a:ea typeface="Calibri"/>
                <a:cs typeface="Calibri"/>
                <a:sym typeface="Calibri"/>
              </a:rPr>
              <a:t>Salarié.e</a:t>
            </a:r>
            <a:r>
              <a:rPr lang="fr-FR" sz="1800" b="1" i="0" u="none" strike="noStrike" cap="none" dirty="0">
                <a:solidFill>
                  <a:schemeClr val="dk2"/>
                </a:solidFill>
                <a:latin typeface="Calibri"/>
                <a:ea typeface="Calibri"/>
                <a:cs typeface="Calibri"/>
                <a:sym typeface="Calibri"/>
              </a:rPr>
              <a:t>       ☐ </a:t>
            </a:r>
            <a:r>
              <a:rPr lang="fr-FR" sz="1800" b="1" i="0" u="none" strike="noStrike" cap="none" dirty="0" err="1">
                <a:solidFill>
                  <a:schemeClr val="dk2"/>
                </a:solidFill>
                <a:latin typeface="Calibri"/>
                <a:ea typeface="Calibri"/>
                <a:cs typeface="Calibri"/>
                <a:sym typeface="Calibri"/>
              </a:rPr>
              <a:t>Etudiant.e</a:t>
            </a:r>
            <a:r>
              <a:rPr lang="fr-FR" sz="1800" b="1" i="0" u="none" strike="noStrike" cap="none" dirty="0">
                <a:solidFill>
                  <a:schemeClr val="dk2"/>
                </a:solidFill>
                <a:latin typeface="Calibri"/>
                <a:ea typeface="Calibri"/>
                <a:cs typeface="Calibri"/>
                <a:sym typeface="Calibri"/>
              </a:rPr>
              <a:t>      ☐ Chef d’entreprise</a:t>
            </a:r>
            <a:endParaRPr lang="fr-FR" sz="1800"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Autre situation, précisez :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a:t>
            </a:r>
            <a:r>
              <a:rPr lang="fr-FR" sz="1800" b="1" dirty="0">
                <a:solidFill>
                  <a:schemeClr val="dk2"/>
                </a:solidFill>
                <a:latin typeface="Calibri"/>
                <a:ea typeface="Calibri"/>
                <a:cs typeface="Calibri"/>
                <a:sym typeface="Calibri"/>
              </a:rPr>
              <a:t>RQTH </a:t>
            </a:r>
            <a:endParaRPr lang="fr-FR" sz="1800" dirty="0"/>
          </a:p>
          <a:p>
            <a:pPr marL="0" marR="0" lvl="0" indent="0" algn="l" rtl="0">
              <a:spcBef>
                <a:spcPts val="0"/>
              </a:spcBef>
              <a:spcAft>
                <a:spcPts val="0"/>
              </a:spcAft>
              <a:buNone/>
            </a:pPr>
            <a:endParaRPr lang="fr-FR" sz="1800" b="1" i="0" u="none" strike="noStrike" cap="none" dirty="0">
              <a:solidFill>
                <a:schemeClr val="dk2"/>
              </a:solidFill>
              <a:latin typeface="Calibri"/>
              <a:ea typeface="Calibri"/>
              <a:cs typeface="Calibri"/>
              <a:sym typeface="Calibri"/>
            </a:endParaRP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Adresse :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Ville :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Courriel :		                            </a:t>
            </a:r>
            <a:endParaRPr lang="fr-FR" sz="1800"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Téléphone :</a:t>
            </a:r>
            <a:endParaRPr lang="fr-FR" sz="1800" dirty="0"/>
          </a:p>
          <a:p>
            <a:pPr marL="0" marR="0" lvl="0" indent="0" algn="l" rtl="0">
              <a:spcBef>
                <a:spcPts val="0"/>
              </a:spcBef>
              <a:spcAft>
                <a:spcPts val="0"/>
              </a:spcAft>
              <a:buNone/>
            </a:pPr>
            <a:endParaRPr sz="1800" b="0" i="0" u="none" strike="noStrike" cap="none" dirty="0">
              <a:solidFill>
                <a:schemeClr val="dk2"/>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0C78B6EB-D8B7-7191-1896-A110AE9490C2}"/>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7151152F-E45F-8A4E-EBDB-79CEF8924A4D}"/>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B1FFE375-3C53-E8C1-EC8E-1A96257FCD6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8269" y="1601083"/>
            <a:ext cx="1388611" cy="1058347"/>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a:extLst>
            <a:ext uri="{FF2B5EF4-FFF2-40B4-BE49-F238E27FC236}">
              <a16:creationId xmlns:a16="http://schemas.microsoft.com/office/drawing/2014/main" id="{2556A7C0-379E-9E46-2BFD-E59045B4B920}"/>
            </a:ext>
          </a:extLst>
        </p:cNvPr>
        <p:cNvGrpSpPr/>
        <p:nvPr/>
      </p:nvGrpSpPr>
      <p:grpSpPr>
        <a:xfrm>
          <a:off x="0" y="0"/>
          <a:ext cx="0" cy="0"/>
          <a:chOff x="0" y="0"/>
          <a:chExt cx="0" cy="0"/>
        </a:xfrm>
      </p:grpSpPr>
      <p:sp>
        <p:nvSpPr>
          <p:cNvPr id="100" name="Google Shape;100;p15">
            <a:extLst>
              <a:ext uri="{FF2B5EF4-FFF2-40B4-BE49-F238E27FC236}">
                <a16:creationId xmlns:a16="http://schemas.microsoft.com/office/drawing/2014/main" id="{583C476A-2063-6857-28E8-C3578FD72E78}"/>
              </a:ext>
            </a:extLst>
          </p:cNvPr>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a:solidFill>
                  <a:srgbClr val="0C0C0C"/>
                </a:solidFill>
                <a:latin typeface="Calibri"/>
                <a:ea typeface="Calibri"/>
                <a:cs typeface="Calibri"/>
                <a:sym typeface="Calibri"/>
              </a:rPr>
              <a:t>  </a:t>
            </a:r>
            <a:r>
              <a:rPr lang="fr-FR" sz="3600" b="1" i="0" u="none" strike="noStrike" cap="none">
                <a:solidFill>
                  <a:srgbClr val="2F5496"/>
                </a:solidFill>
                <a:latin typeface="Calibri"/>
                <a:ea typeface="Calibri"/>
                <a:cs typeface="Calibri"/>
                <a:sym typeface="Calibri"/>
              </a:rPr>
              <a:t> </a:t>
            </a:r>
            <a:endParaRPr sz="3000" b="1" i="0" u="none" strike="noStrike" cap="none">
              <a:solidFill>
                <a:srgbClr val="EA8B00"/>
              </a:solidFill>
              <a:latin typeface="Calibri"/>
              <a:ea typeface="Calibri"/>
              <a:cs typeface="Calibri"/>
              <a:sym typeface="Calibri"/>
            </a:endParaRPr>
          </a:p>
        </p:txBody>
      </p:sp>
      <p:sp>
        <p:nvSpPr>
          <p:cNvPr id="101" name="Google Shape;101;p15">
            <a:extLst>
              <a:ext uri="{FF2B5EF4-FFF2-40B4-BE49-F238E27FC236}">
                <a16:creationId xmlns:a16="http://schemas.microsoft.com/office/drawing/2014/main" id="{E88AD4B8-E22A-FBCF-52C3-ACFE215E7109}"/>
              </a:ext>
            </a:extLst>
          </p:cNvPr>
          <p:cNvSpPr txBox="1"/>
          <p:nvPr/>
        </p:nvSpPr>
        <p:spPr>
          <a:xfrm>
            <a:off x="3804471" y="2844155"/>
            <a:ext cx="6048672"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800" b="1" i="0" u="none" strike="noStrike" cap="none" dirty="0">
                <a:solidFill>
                  <a:schemeClr val="lt1"/>
                </a:solidFill>
                <a:latin typeface="Calibri"/>
                <a:ea typeface="Calibri"/>
                <a:cs typeface="Calibri"/>
                <a:sym typeface="Calibri"/>
              </a:rPr>
              <a:t>PARTIE 2 : PRESENTATION DU PROJET </a:t>
            </a:r>
            <a:endParaRPr sz="1800" b="1" i="0" u="none" strike="noStrike" cap="none" dirty="0">
              <a:solidFill>
                <a:schemeClr val="dk1"/>
              </a:solidFill>
              <a:latin typeface="Calibri"/>
              <a:ea typeface="Calibri"/>
              <a:cs typeface="Calibri"/>
              <a:sym typeface="Calibri"/>
            </a:endParaRPr>
          </a:p>
        </p:txBody>
      </p:sp>
      <p:sp>
        <p:nvSpPr>
          <p:cNvPr id="103" name="Google Shape;103;p15">
            <a:extLst>
              <a:ext uri="{FF2B5EF4-FFF2-40B4-BE49-F238E27FC236}">
                <a16:creationId xmlns:a16="http://schemas.microsoft.com/office/drawing/2014/main" id="{E1E5C4C7-5CB7-5452-932B-44A5A510D39B}"/>
              </a:ext>
            </a:extLst>
          </p:cNvPr>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chemeClr val="dk2"/>
              </a:buClr>
              <a:buSzPts val="1800"/>
              <a:buFont typeface="Calibri"/>
              <a:buNone/>
            </a:pPr>
            <a:r>
              <a:rPr lang="fr-FR" sz="1800" b="1" i="0" u="none" strike="noStrike" cap="none" dirty="0">
                <a:solidFill>
                  <a:srgbClr val="F8B225"/>
                </a:solidFill>
                <a:latin typeface="Calibri"/>
                <a:ea typeface="Calibri"/>
                <a:cs typeface="Calibri"/>
                <a:sym typeface="Calibri"/>
              </a:rPr>
              <a:t>Slide Prez</a:t>
            </a:r>
            <a:endParaRPr sz="2400" b="0" i="0" u="none" strike="noStrike" cap="none" dirty="0">
              <a:solidFill>
                <a:srgbClr val="F8B225"/>
              </a:solidFill>
              <a:latin typeface="Times New Roman"/>
              <a:ea typeface="Times New Roman"/>
              <a:cs typeface="Times New Roman"/>
              <a:sym typeface="Times New Roman"/>
            </a:endParaRPr>
          </a:p>
        </p:txBody>
      </p:sp>
      <p:sp>
        <p:nvSpPr>
          <p:cNvPr id="2" name="Rectangle 1">
            <a:extLst>
              <a:ext uri="{FF2B5EF4-FFF2-40B4-BE49-F238E27FC236}">
                <a16:creationId xmlns:a16="http://schemas.microsoft.com/office/drawing/2014/main" id="{C30C9984-2B02-78C7-1647-D8F276337648}"/>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4E3F9AF4-D638-9356-5602-C5EFE5A9D362}"/>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AD0574F7-D5A4-980E-0016-055D4CCC0E5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13535" y="1658125"/>
            <a:ext cx="1388611" cy="1058347"/>
          </a:xfrm>
          <a:prstGeom prst="rect">
            <a:avLst/>
          </a:prstGeom>
        </p:spPr>
      </p:pic>
      <p:sp>
        <p:nvSpPr>
          <p:cNvPr id="5" name="Google Shape;165;p21">
            <a:extLst>
              <a:ext uri="{FF2B5EF4-FFF2-40B4-BE49-F238E27FC236}">
                <a16:creationId xmlns:a16="http://schemas.microsoft.com/office/drawing/2014/main" id="{013E9E7E-B181-4D42-6900-6494C909C93E}"/>
              </a:ext>
            </a:extLst>
          </p:cNvPr>
          <p:cNvSpPr txBox="1"/>
          <p:nvPr/>
        </p:nvSpPr>
        <p:spPr>
          <a:xfrm>
            <a:off x="3804471" y="3190241"/>
            <a:ext cx="7817258" cy="2339061"/>
          </a:xfrm>
          <a:prstGeom prst="rect">
            <a:avLst/>
          </a:prstGeom>
          <a:noFill/>
          <a:ln w="9525" cap="flat" cmpd="sng">
            <a:noFill/>
            <a:prstDash val="solid"/>
            <a:round/>
            <a:headEnd type="none" w="sm" len="sm"/>
            <a:tailEnd type="none" w="sm" len="sm"/>
          </a:ln>
        </p:spPr>
        <p:txBody>
          <a:bodyPr spcFirstLastPara="1" wrap="square" lIns="91425" tIns="45700" rIns="91425" bIns="45700" anchor="t" anchorCtr="0">
            <a:spAutoFit/>
          </a:bodyPr>
          <a:lstStyle/>
          <a:p>
            <a:pPr algn="just">
              <a:spcBef>
                <a:spcPts val="600"/>
              </a:spcBef>
            </a:pPr>
            <a:r>
              <a:rPr lang="fr-FR" sz="1800" u="sng" dirty="0">
                <a:solidFill>
                  <a:srgbClr val="1A365E"/>
                </a:solidFill>
                <a:latin typeface="Calibri" panose="020F0502020204030204" pitchFamily="34" charset="0"/>
                <a:ea typeface="Calibri" panose="020F0502020204030204" pitchFamily="34" charset="0"/>
                <a:cs typeface="Calibri" panose="020F0502020204030204" pitchFamily="34" charset="0"/>
              </a:rPr>
              <a:t>Conseils relatifs à cette partie du dossier : </a:t>
            </a:r>
          </a:p>
          <a:p>
            <a:pPr algn="just">
              <a:spcBef>
                <a:spcPts val="600"/>
              </a:spcBef>
            </a:pPr>
            <a:r>
              <a:rPr lang="fr-FR" sz="1800" dirty="0">
                <a:solidFill>
                  <a:srgbClr val="1A365E"/>
                </a:solidFill>
                <a:latin typeface="Calibri" panose="020F0502020204030204" pitchFamily="34" charset="0"/>
                <a:ea typeface="Calibri" panose="020F0502020204030204" pitchFamily="34" charset="0"/>
                <a:cs typeface="Calibri" panose="020F0502020204030204" pitchFamily="34" charset="0"/>
              </a:rPr>
              <a:t>Vous devez préparer quelques slides pour nous séduire... </a:t>
            </a:r>
            <a:r>
              <a:rPr lang="fr-FR" sz="1800" dirty="0">
                <a:solidFill>
                  <a:srgbClr val="323F4F"/>
                </a:solidFill>
                <a:latin typeface="Calibri" panose="020F0502020204030204" pitchFamily="34" charset="0"/>
                <a:ea typeface="Calibri" panose="020F0502020204030204" pitchFamily="34" charset="0"/>
                <a:cs typeface="Calibri" panose="020F0502020204030204" pitchFamily="34" charset="0"/>
                <a:sym typeface="Calibri"/>
              </a:rPr>
              <a:t>nous faire comprendre votre projet,  démontrer qu’il est opportun, innovant et attractif </a:t>
            </a:r>
            <a:r>
              <a:rPr lang="fr-FR" sz="1800"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a:t>
            </a:r>
            <a:endParaRPr lang="fr-FR" sz="1800" dirty="0">
              <a:solidFill>
                <a:schemeClr val="dk2"/>
              </a:solidFill>
              <a:latin typeface="Calibri" panose="020F0502020204030204" pitchFamily="34" charset="0"/>
              <a:ea typeface="Calibri" panose="020F0502020204030204" pitchFamily="34" charset="0"/>
              <a:cs typeface="Calibri" panose="020F0502020204030204" pitchFamily="34" charset="0"/>
              <a:sym typeface="Calibri"/>
            </a:endParaRPr>
          </a:p>
          <a:p>
            <a:pPr marR="0" lvl="0" algn="just" rtl="0">
              <a:spcBef>
                <a:spcPts val="600"/>
              </a:spcBef>
              <a:spcAft>
                <a:spcPts val="0"/>
              </a:spcAft>
            </a:pPr>
            <a:r>
              <a:rPr lang="fr-FR" sz="1800" dirty="0">
                <a:solidFill>
                  <a:srgbClr val="323F4F"/>
                </a:solidFill>
                <a:latin typeface="Calibri" panose="020F0502020204030204" pitchFamily="34" charset="0"/>
                <a:ea typeface="Calibri" panose="020F0502020204030204" pitchFamily="34" charset="0"/>
                <a:cs typeface="Calibri" panose="020F0502020204030204" pitchFamily="34" charset="0"/>
                <a:sym typeface="Calibri"/>
              </a:rPr>
              <a:t>Fixez-vous pour objectif de nous communiquer la nature du projet, son état d’avancement actuel ainsi que les prochaines étapes à franchir pour l’accélérer. </a:t>
            </a:r>
          </a:p>
          <a:p>
            <a:pPr marR="0" lvl="0" algn="just" rtl="0">
              <a:spcBef>
                <a:spcPts val="600"/>
              </a:spcBef>
              <a:spcAft>
                <a:spcPts val="0"/>
              </a:spcAft>
            </a:pPr>
            <a:r>
              <a:rPr lang="fr-FR" sz="1800" dirty="0">
                <a:solidFill>
                  <a:srgbClr val="323F4F"/>
                </a:solidFill>
                <a:latin typeface="Calibri" panose="020F0502020204030204" pitchFamily="34" charset="0"/>
                <a:ea typeface="Calibri" panose="020F0502020204030204" pitchFamily="34" charset="0"/>
                <a:cs typeface="Calibri" panose="020F0502020204030204" pitchFamily="34" charset="0"/>
                <a:sym typeface="Calibri"/>
              </a:rPr>
              <a:t>Il s’agit bien sûr d’un modèle de présentation qui doit être adapté à votre projet (tant sur le fond que sur la forme).</a:t>
            </a:r>
            <a:endParaRPr lang="fr-FR" sz="1800" dirty="0"/>
          </a:p>
        </p:txBody>
      </p:sp>
    </p:spTree>
    <p:extLst>
      <p:ext uri="{BB962C8B-B14F-4D97-AF65-F5344CB8AC3E}">
        <p14:creationId xmlns:p14="http://schemas.microsoft.com/office/powerpoint/2010/main" val="3934306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60"/>
        <p:cNvGrpSpPr/>
        <p:nvPr/>
      </p:nvGrpSpPr>
      <p:grpSpPr>
        <a:xfrm>
          <a:off x="0" y="0"/>
          <a:ext cx="0" cy="0"/>
          <a:chOff x="0" y="0"/>
          <a:chExt cx="0" cy="0"/>
        </a:xfrm>
      </p:grpSpPr>
      <p:sp>
        <p:nvSpPr>
          <p:cNvPr id="161" name="Google Shape;161;p21"/>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a:solidFill>
                  <a:srgbClr val="0C0C0C"/>
                </a:solidFill>
                <a:latin typeface="Calibri"/>
                <a:ea typeface="Calibri"/>
                <a:cs typeface="Calibri"/>
                <a:sym typeface="Calibri"/>
              </a:rPr>
              <a:t>  </a:t>
            </a:r>
            <a:r>
              <a:rPr lang="fr-FR" sz="3600" b="1" i="0" u="none" strike="noStrike" cap="none">
                <a:solidFill>
                  <a:srgbClr val="2F5496"/>
                </a:solidFill>
                <a:latin typeface="Calibri"/>
                <a:ea typeface="Calibri"/>
                <a:cs typeface="Calibri"/>
                <a:sym typeface="Calibri"/>
              </a:rPr>
              <a:t> </a:t>
            </a:r>
            <a:endParaRPr sz="3000" b="1" i="0" u="none" strike="noStrike" cap="none">
              <a:solidFill>
                <a:srgbClr val="EA8B00"/>
              </a:solidFill>
              <a:latin typeface="Calibri"/>
              <a:ea typeface="Calibri"/>
              <a:cs typeface="Calibri"/>
              <a:sym typeface="Calibri"/>
            </a:endParaRPr>
          </a:p>
        </p:txBody>
      </p:sp>
      <p:sp>
        <p:nvSpPr>
          <p:cNvPr id="163" name="Google Shape;163;p21"/>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rgbClr val="F7B225"/>
              </a:buClr>
              <a:buSzPts val="1800"/>
              <a:buFont typeface="Calibri"/>
              <a:buNone/>
            </a:pPr>
            <a:r>
              <a:rPr lang="fr-FR" sz="1800" b="1" i="0" u="none" strike="noStrike" cap="none">
                <a:solidFill>
                  <a:srgbClr val="F7B225"/>
                </a:solidFill>
                <a:latin typeface="Calibri"/>
                <a:ea typeface="Calibri"/>
                <a:cs typeface="Calibri"/>
                <a:sym typeface="Calibri"/>
              </a:rPr>
              <a:t>Slide Prez</a:t>
            </a:r>
            <a:endParaRPr sz="2400" b="0" i="0" u="none" strike="noStrike" cap="none">
              <a:solidFill>
                <a:srgbClr val="F7B225"/>
              </a:solidFill>
              <a:latin typeface="Times New Roman"/>
              <a:ea typeface="Times New Roman"/>
              <a:cs typeface="Times New Roman"/>
              <a:sym typeface="Times New Roman"/>
            </a:endParaRPr>
          </a:p>
        </p:txBody>
      </p:sp>
      <p:sp>
        <p:nvSpPr>
          <p:cNvPr id="164" name="Google Shape;164;p21"/>
          <p:cNvSpPr txBox="1"/>
          <p:nvPr/>
        </p:nvSpPr>
        <p:spPr>
          <a:xfrm>
            <a:off x="2930413" y="1617761"/>
            <a:ext cx="8484837" cy="369332"/>
          </a:xfrm>
          <a:prstGeom prst="rect">
            <a:avLst/>
          </a:prstGeom>
          <a:solidFill>
            <a:srgbClr val="F7B225"/>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800" b="1" i="0" u="none" strike="noStrike" cap="none" dirty="0">
                <a:solidFill>
                  <a:srgbClr val="323F4F"/>
                </a:solidFill>
                <a:latin typeface="Calibri"/>
                <a:ea typeface="Calibri"/>
                <a:cs typeface="Calibri"/>
                <a:sym typeface="Calibri"/>
              </a:rPr>
              <a:t>PARTIE 2 : PRÉSENTATION DU PROJET</a:t>
            </a:r>
            <a:endParaRPr dirty="0"/>
          </a:p>
        </p:txBody>
      </p:sp>
      <p:sp>
        <p:nvSpPr>
          <p:cNvPr id="165" name="Google Shape;165;p21"/>
          <p:cNvSpPr txBox="1"/>
          <p:nvPr/>
        </p:nvSpPr>
        <p:spPr>
          <a:xfrm>
            <a:off x="2930414" y="2397919"/>
            <a:ext cx="8484838" cy="2800726"/>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algn="just"/>
            <a:r>
              <a:rPr lang="fr-FR" sz="1800" b="1" dirty="0">
                <a:solidFill>
                  <a:srgbClr val="1A365E"/>
                </a:solidFill>
                <a:latin typeface="Calibri" panose="020F0502020204030204" pitchFamily="34" charset="0"/>
                <a:ea typeface="Calibri" panose="020F0502020204030204" pitchFamily="34" charset="0"/>
                <a:cs typeface="Calibri" panose="020F0502020204030204" pitchFamily="34" charset="0"/>
              </a:rPr>
              <a:t>Quelques slides pour nous séduire... </a:t>
            </a:r>
            <a:r>
              <a:rPr lang="fr-FR" sz="1800" b="1" dirty="0">
                <a:solidFill>
                  <a:srgbClr val="323F4F"/>
                </a:solidFill>
                <a:latin typeface="Calibri" panose="020F0502020204030204" pitchFamily="34" charset="0"/>
                <a:ea typeface="Calibri" panose="020F0502020204030204" pitchFamily="34" charset="0"/>
                <a:cs typeface="Calibri" panose="020F0502020204030204" pitchFamily="34" charset="0"/>
                <a:sym typeface="Calibri"/>
              </a:rPr>
              <a:t>nous faire comprendre votre projet,  démontrer qu’il est opportun, innovant et attractif </a:t>
            </a:r>
            <a:r>
              <a:rPr lang="fr-FR" sz="1800" b="1"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a:t>
            </a:r>
            <a:endParaRPr dirty="0">
              <a:latin typeface="Calibri" panose="020F0502020204030204" pitchFamily="34" charset="0"/>
              <a:ea typeface="Calibri" panose="020F0502020204030204" pitchFamily="34" charset="0"/>
              <a:cs typeface="Calibri" panose="020F0502020204030204" pitchFamily="34" charset="0"/>
            </a:endParaRPr>
          </a:p>
          <a:p>
            <a:pPr marL="0" marR="0" lvl="0" indent="0" algn="just" rtl="0">
              <a:spcBef>
                <a:spcPts val="0"/>
              </a:spcBef>
              <a:spcAft>
                <a:spcPts val="0"/>
              </a:spcAft>
              <a:buNone/>
            </a:pPr>
            <a:endParaRPr sz="1800" b="1" dirty="0">
              <a:solidFill>
                <a:srgbClr val="323F4F"/>
              </a:solidFill>
              <a:latin typeface="Calibri"/>
              <a:ea typeface="Calibri"/>
              <a:cs typeface="Calibri"/>
              <a:sym typeface="Calibri"/>
            </a:endParaRPr>
          </a:p>
          <a:p>
            <a:pPr marL="0" marR="0" lvl="0" indent="0" algn="just" rtl="0">
              <a:spcBef>
                <a:spcPts val="0"/>
              </a:spcBef>
              <a:spcAft>
                <a:spcPts val="0"/>
              </a:spcAft>
              <a:buNone/>
            </a:pPr>
            <a:r>
              <a:rPr lang="fr-FR" sz="1800" b="1" u="sng" dirty="0">
                <a:solidFill>
                  <a:srgbClr val="323F4F"/>
                </a:solidFill>
                <a:latin typeface="Calibri"/>
                <a:ea typeface="Calibri"/>
                <a:cs typeface="Calibri"/>
                <a:sym typeface="Calibri"/>
              </a:rPr>
              <a:t>Remarque</a:t>
            </a:r>
            <a:r>
              <a:rPr lang="fr-FR" sz="1800" b="1" dirty="0">
                <a:solidFill>
                  <a:srgbClr val="323F4F"/>
                </a:solidFill>
                <a:latin typeface="Calibri"/>
                <a:ea typeface="Calibri"/>
                <a:cs typeface="Calibri"/>
                <a:sym typeface="Calibri"/>
              </a:rPr>
              <a:t> : </a:t>
            </a:r>
            <a:endParaRPr dirty="0">
              <a:solidFill>
                <a:srgbClr val="323F4F"/>
              </a:solidFill>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 </a:t>
            </a:r>
            <a:r>
              <a:rPr lang="fr-FR" sz="1800" b="1" dirty="0">
                <a:solidFill>
                  <a:srgbClr val="323F4F"/>
                </a:solidFill>
                <a:latin typeface="Calibri"/>
                <a:ea typeface="Calibri"/>
                <a:cs typeface="Calibri"/>
                <a:sym typeface="Calibri"/>
              </a:rPr>
              <a:t>Il s’agit bien sûr d’un modèle de présentation qui doit être adapté  au projet (sur le fond et sur la forme).</a:t>
            </a:r>
            <a:endParaRPr dirty="0"/>
          </a:p>
          <a:p>
            <a:pPr marR="0" lvl="0" algn="just" rtl="0">
              <a:spcBef>
                <a:spcPts val="0"/>
              </a:spcBef>
              <a:spcAft>
                <a:spcPts val="0"/>
              </a:spcAft>
            </a:pPr>
            <a:r>
              <a:rPr lang="fr-FR" sz="1800" b="1" dirty="0">
                <a:solidFill>
                  <a:srgbClr val="323F4F"/>
                </a:solidFill>
                <a:latin typeface="Calibri"/>
                <a:ea typeface="Calibri"/>
                <a:cs typeface="Calibri"/>
                <a:sym typeface="Calibri"/>
              </a:rPr>
              <a:t>- Fixez-vous pour objectif de nous faire comprendre la nature du projet, son état d’avancement actuel ainsi que les prochaines étapes à franchir pour l’accélérer. </a:t>
            </a:r>
          </a:p>
          <a:p>
            <a:pPr marL="285750" marR="0" lvl="0" indent="-285750" algn="just" rtl="0">
              <a:spcBef>
                <a:spcPts val="0"/>
              </a:spcBef>
              <a:spcAft>
                <a:spcPts val="0"/>
              </a:spcAft>
              <a:buFontTx/>
              <a:buChar char="-"/>
            </a:pPr>
            <a:endParaRPr lang="fr-FR" sz="1800" b="1" dirty="0">
              <a:solidFill>
                <a:srgbClr val="323F4F"/>
              </a:solidFill>
              <a:latin typeface="Calibri"/>
              <a:ea typeface="Calibri"/>
              <a:cs typeface="Calibri"/>
              <a:sym typeface="Calibri"/>
            </a:endParaRPr>
          </a:p>
          <a:p>
            <a:pPr marL="0" marR="0" lvl="0" indent="0" algn="just" rtl="0">
              <a:spcBef>
                <a:spcPts val="0"/>
              </a:spcBef>
              <a:spcAft>
                <a:spcPts val="0"/>
              </a:spcAft>
              <a:buNone/>
            </a:pPr>
            <a:endParaRPr lang="fr-FR" dirty="0"/>
          </a:p>
        </p:txBody>
      </p:sp>
      <p:sp>
        <p:nvSpPr>
          <p:cNvPr id="2" name="Rectangle 1">
            <a:extLst>
              <a:ext uri="{FF2B5EF4-FFF2-40B4-BE49-F238E27FC236}">
                <a16:creationId xmlns:a16="http://schemas.microsoft.com/office/drawing/2014/main" id="{FF94DB12-8DE6-7AB6-A21E-8E78E1BB63FA}"/>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BC923DBF-506C-A89F-CB4C-3DE41506C84A}"/>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12E86CDA-0C30-3919-FEFB-43EDD22816E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8269" y="1868745"/>
            <a:ext cx="1388611" cy="1058347"/>
          </a:xfrm>
          <a:prstGeom prst="rect">
            <a:avLst/>
          </a:prstGeom>
        </p:spPr>
      </p:pic>
    </p:spTree>
  </p:cSld>
  <p:clrMapOvr>
    <a:masterClrMapping/>
  </p:clrMapOvr>
</p:sld>
</file>

<file path=ppt/theme/theme1.xml><?xml version="1.0" encoding="utf-8"?>
<a:theme xmlns:a="http://schemas.openxmlformats.org/drawingml/2006/main" name="Thèm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TotalTime>
  <Words>1748</Words>
  <Application>Microsoft Office PowerPoint</Application>
  <PresentationFormat>Grand écran</PresentationFormat>
  <Paragraphs>229</Paragraphs>
  <Slides>21</Slides>
  <Notes>21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21</vt:i4>
      </vt:variant>
    </vt:vector>
  </HeadingPairs>
  <TitlesOfParts>
    <vt:vector size="27" baseType="lpstr">
      <vt:lpstr>Arial</vt:lpstr>
      <vt:lpstr>Calibri</vt:lpstr>
      <vt:lpstr>Noto Sans Symbols</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Muriel</dc:creator>
  <cp:lastModifiedBy>Innovo sud</cp:lastModifiedBy>
  <cp:revision>30</cp:revision>
  <cp:lastPrinted>2025-01-09T10:32:43Z</cp:lastPrinted>
  <dcterms:modified xsi:type="dcterms:W3CDTF">2025-01-13T15:50:36Z</dcterms:modified>
</cp:coreProperties>
</file>