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Raleway Medium"/>
      <p:regular r:id="rId20"/>
      <p:bold r:id="rId21"/>
      <p:italic r:id="rId22"/>
      <p:boldItalic r:id="rId23"/>
    </p:embeddedFont>
    <p:embeddedFont>
      <p:font typeface="Lexe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regular.fntdata"/><Relationship Id="rId22" Type="http://schemas.openxmlformats.org/officeDocument/2006/relationships/font" Target="fonts/RalewayMedium-italic.fntdata"/><Relationship Id="rId21" Type="http://schemas.openxmlformats.org/officeDocument/2006/relationships/font" Target="fonts/RalewayMedium-bold.fntdata"/><Relationship Id="rId24" Type="http://schemas.openxmlformats.org/officeDocument/2006/relationships/font" Target="fonts/Lexend-regular.fntdata"/><Relationship Id="rId23" Type="http://schemas.openxmlformats.org/officeDocument/2006/relationships/font" Target="fonts/Raleway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f247c5a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f247c5a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55b5d26d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55b5d26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55b5d26d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55b5d26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55b5d26d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55b5d26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55b5d26d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55b5d26d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E67766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EEEEEE"/>
                </a:solidFill>
                <a:latin typeface="Raleway"/>
                <a:ea typeface="Raleway"/>
                <a:cs typeface="Raleway"/>
                <a:sym typeface="Raleway"/>
              </a:rPr>
              <a:t>Saison touristique 2025</a:t>
            </a:r>
            <a:endParaRPr b="1" i="1">
              <a:solidFill>
                <a:srgbClr val="EEEEE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677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Premiers chiffres</a:t>
            </a:r>
            <a:r>
              <a:rPr lang="fr"/>
              <a:t>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813" y="3547150"/>
            <a:ext cx="2358374" cy="1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32200"/>
          </a:xfrm>
          <a:prstGeom prst="rect">
            <a:avLst/>
          </a:prstGeom>
          <a:solidFill>
            <a:srgbClr val="E67766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LA FRÉQUENTATION </a:t>
            </a:r>
            <a:endParaRPr b="1" sz="2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79225" y="584200"/>
            <a:ext cx="8449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TAUX D’OCCUPATION PAR TYPE 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D'HÉBERGEMENT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(LITS PRO + PAP)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8424" t="0"/>
          <a:stretch/>
        </p:blipFill>
        <p:spPr>
          <a:xfrm>
            <a:off x="1292325" y="1364600"/>
            <a:ext cx="6947026" cy="3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32200"/>
          </a:xfrm>
          <a:prstGeom prst="rect">
            <a:avLst/>
          </a:prstGeom>
          <a:solidFill>
            <a:srgbClr val="E67766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LA </a:t>
            </a: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FRÉQUENTATION</a:t>
            </a: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2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9" name="Google Shape;69;p15" title="MAJ CHIFFRES C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5" y="1251475"/>
            <a:ext cx="8806451" cy="35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9225" y="584200"/>
            <a:ext cx="8449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COMPARAISON SAISON 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PRÉCÉDENTE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TAUX D’OCCUPATION (LITS PRO + PAP)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957475" y="1520825"/>
            <a:ext cx="15486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 : 53% </a:t>
            </a:r>
            <a:endParaRPr b="1" i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+6,7 pts/N-1</a:t>
            </a:r>
            <a:endParaRPr b="1" i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0"/>
            <a:ext cx="9144000" cy="532200"/>
          </a:xfrm>
          <a:prstGeom prst="rect">
            <a:avLst/>
          </a:prstGeom>
          <a:solidFill>
            <a:srgbClr val="E67766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LA FRÉQUENTATION </a:t>
            </a:r>
            <a:endParaRPr b="1" sz="2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79225" y="584200"/>
            <a:ext cx="8449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NUITÉES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MENSUELLES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NOMBRE DE </a:t>
            </a:r>
            <a:r>
              <a:rPr lang="f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NUITÉES (LITS PRO + PAP)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" name="Google Shape;78;p16" title="MAJ CHIFFRES CLE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25" y="1364600"/>
            <a:ext cx="8499927" cy="34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550" y="1403524"/>
            <a:ext cx="3637825" cy="13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32200"/>
          </a:xfrm>
          <a:prstGeom prst="rect">
            <a:avLst/>
          </a:prstGeom>
          <a:solidFill>
            <a:srgbClr val="E67766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LE PROFIL DES VISITEURS</a:t>
            </a:r>
            <a:endParaRPr b="1" sz="2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5" name="Google Shape;85;p17" title="MAJ CHIFFRES CLES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75" y="873210"/>
            <a:ext cx="3088025" cy="22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MAJ CHIFFRES CLES (5).png"/>
          <p:cNvPicPr preferRelativeResize="0"/>
          <p:nvPr/>
        </p:nvPicPr>
        <p:blipFill rotWithShape="1">
          <a:blip r:embed="rId4">
            <a:alphaModFix/>
          </a:blip>
          <a:srcRect b="0" l="0" r="0" t="18560"/>
          <a:stretch/>
        </p:blipFill>
        <p:spPr>
          <a:xfrm>
            <a:off x="4008350" y="1196025"/>
            <a:ext cx="4966551" cy="189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MAJ CHIFFRES CLES (7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125" y="3582375"/>
            <a:ext cx="8690775" cy="1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32200"/>
          </a:xfrm>
          <a:prstGeom prst="rect">
            <a:avLst/>
          </a:prstGeom>
          <a:solidFill>
            <a:srgbClr val="E67766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LE PROFIL DES VISITEURS</a:t>
            </a:r>
            <a:endParaRPr b="1" sz="28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63" y="2603000"/>
            <a:ext cx="3523075" cy="19951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461911" y="2065650"/>
            <a:ext cx="3523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CLIENTÈLE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ÉTRANGERE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82" y="1456079"/>
            <a:ext cx="5045351" cy="29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002981" y="820929"/>
            <a:ext cx="3523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CLIENTÈLE FRANÇAISE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