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312" r:id="rId5"/>
    <p:sldId id="386" r:id="rId6"/>
    <p:sldId id="577" r:id="rId7"/>
    <p:sldId id="501" r:id="rId8"/>
    <p:sldId id="333" r:id="rId9"/>
    <p:sldId id="551" r:id="rId10"/>
    <p:sldId id="629" r:id="rId11"/>
    <p:sldId id="647" r:id="rId12"/>
    <p:sldId id="378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95BF"/>
    <a:srgbClr val="00749A"/>
    <a:srgbClr val="251B30"/>
    <a:srgbClr val="F34F63"/>
    <a:srgbClr val="FFBB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934719-8640-4529-98DF-F3E0647C4534}" v="5" dt="2025-09-29T16:30:24.6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ne REGNIER" userId="31360488-5643-4559-a8d5-32ce85e63937" providerId="ADAL" clId="{D018E35A-3E68-4472-AAB6-22884589FAA8}"/>
    <pc:docChg chg="addSld delSld modSld">
      <pc:chgData name="Aline REGNIER" userId="31360488-5643-4559-a8d5-32ce85e63937" providerId="ADAL" clId="{D018E35A-3E68-4472-AAB6-22884589FAA8}" dt="2025-09-29T16:31:23.384" v="14" actId="20577"/>
      <pc:docMkLst>
        <pc:docMk/>
      </pc:docMkLst>
      <pc:sldChg chg="del">
        <pc:chgData name="Aline REGNIER" userId="31360488-5643-4559-a8d5-32ce85e63937" providerId="ADAL" clId="{D018E35A-3E68-4472-AAB6-22884589FAA8}" dt="2025-09-29T16:28:31.019" v="0" actId="47"/>
        <pc:sldMkLst>
          <pc:docMk/>
          <pc:sldMk cId="1032965681" sldId="321"/>
        </pc:sldMkLst>
      </pc:sldChg>
      <pc:sldChg chg="del">
        <pc:chgData name="Aline REGNIER" userId="31360488-5643-4559-a8d5-32ce85e63937" providerId="ADAL" clId="{D018E35A-3E68-4472-AAB6-22884589FAA8}" dt="2025-09-29T16:30:35.657" v="8" actId="47"/>
        <pc:sldMkLst>
          <pc:docMk/>
          <pc:sldMk cId="2728613827" sldId="379"/>
        </pc:sldMkLst>
      </pc:sldChg>
      <pc:sldChg chg="del">
        <pc:chgData name="Aline REGNIER" userId="31360488-5643-4559-a8d5-32ce85e63937" providerId="ADAL" clId="{D018E35A-3E68-4472-AAB6-22884589FAA8}" dt="2025-09-29T16:30:03.665" v="3" actId="47"/>
        <pc:sldMkLst>
          <pc:docMk/>
          <pc:sldMk cId="4174776032" sldId="380"/>
        </pc:sldMkLst>
      </pc:sldChg>
      <pc:sldChg chg="add">
        <pc:chgData name="Aline REGNIER" userId="31360488-5643-4559-a8d5-32ce85e63937" providerId="ADAL" clId="{D018E35A-3E68-4472-AAB6-22884589FAA8}" dt="2025-09-29T16:29:10.086" v="2"/>
        <pc:sldMkLst>
          <pc:docMk/>
          <pc:sldMk cId="2260744961" sldId="501"/>
        </pc:sldMkLst>
      </pc:sldChg>
      <pc:sldChg chg="add del">
        <pc:chgData name="Aline REGNIER" userId="31360488-5643-4559-a8d5-32ce85e63937" providerId="ADAL" clId="{D018E35A-3E68-4472-AAB6-22884589FAA8}" dt="2025-09-29T16:30:24.661" v="7"/>
        <pc:sldMkLst>
          <pc:docMk/>
          <pc:sldMk cId="3300948805" sldId="551"/>
        </pc:sldMkLst>
      </pc:sldChg>
      <pc:sldChg chg="add">
        <pc:chgData name="Aline REGNIER" userId="31360488-5643-4559-a8d5-32ce85e63937" providerId="ADAL" clId="{D018E35A-3E68-4472-AAB6-22884589FAA8}" dt="2025-09-29T16:28:35.022" v="1"/>
        <pc:sldMkLst>
          <pc:docMk/>
          <pc:sldMk cId="2570170641" sldId="577"/>
        </pc:sldMkLst>
      </pc:sldChg>
      <pc:sldChg chg="del">
        <pc:chgData name="Aline REGNIER" userId="31360488-5643-4559-a8d5-32ce85e63937" providerId="ADAL" clId="{D018E35A-3E68-4472-AAB6-22884589FAA8}" dt="2025-09-29T16:30:06.218" v="4" actId="47"/>
        <pc:sldMkLst>
          <pc:docMk/>
          <pc:sldMk cId="4207601410" sldId="641"/>
        </pc:sldMkLst>
      </pc:sldChg>
      <pc:sldChg chg="modSp mod">
        <pc:chgData name="Aline REGNIER" userId="31360488-5643-4559-a8d5-32ce85e63937" providerId="ADAL" clId="{D018E35A-3E68-4472-AAB6-22884589FAA8}" dt="2025-09-29T16:31:23.384" v="14" actId="20577"/>
        <pc:sldMkLst>
          <pc:docMk/>
          <pc:sldMk cId="4091207476" sldId="647"/>
        </pc:sldMkLst>
        <pc:spChg chg="mod">
          <ac:chgData name="Aline REGNIER" userId="31360488-5643-4559-a8d5-32ce85e63937" providerId="ADAL" clId="{D018E35A-3E68-4472-AAB6-22884589FAA8}" dt="2025-09-29T16:31:23.384" v="14" actId="20577"/>
          <ac:spMkLst>
            <pc:docMk/>
            <pc:sldMk cId="4091207476" sldId="647"/>
            <ac:spMk id="9" creationId="{BDF988E0-10F5-04CD-D117-7B113090643D}"/>
          </ac:spMkLst>
        </pc:spChg>
      </pc:sldChg>
    </pc:docChg>
  </pc:docChgLst>
  <pc:docChgLst>
    <pc:chgData name="Aline REGNIER" userId="31360488-5643-4559-a8d5-32ce85e63937" providerId="ADAL" clId="{5DAE109A-E1F5-4556-8399-AC487F30CBDC}"/>
    <pc:docChg chg="custSel addSld delSld modSld">
      <pc:chgData name="Aline REGNIER" userId="31360488-5643-4559-a8d5-32ce85e63937" providerId="ADAL" clId="{5DAE109A-E1F5-4556-8399-AC487F30CBDC}" dt="2025-06-16T07:00:52.514" v="157" actId="2696"/>
      <pc:docMkLst>
        <pc:docMk/>
      </pc:docMkLst>
      <pc:sldChg chg="del">
        <pc:chgData name="Aline REGNIER" userId="31360488-5643-4559-a8d5-32ce85e63937" providerId="ADAL" clId="{5DAE109A-E1F5-4556-8399-AC487F30CBDC}" dt="2025-06-16T06:34:12.581" v="23" actId="47"/>
        <pc:sldMkLst>
          <pc:docMk/>
          <pc:sldMk cId="1032965681" sldId="321"/>
        </pc:sldMkLst>
      </pc:sldChg>
      <pc:sldChg chg="del">
        <pc:chgData name="Aline REGNIER" userId="31360488-5643-4559-a8d5-32ce85e63937" providerId="ADAL" clId="{5DAE109A-E1F5-4556-8399-AC487F30CBDC}" dt="2025-06-16T06:34:15.431" v="24" actId="47"/>
        <pc:sldMkLst>
          <pc:docMk/>
          <pc:sldMk cId="1971295312" sldId="322"/>
        </pc:sldMkLst>
      </pc:sldChg>
      <pc:sldChg chg="del">
        <pc:chgData name="Aline REGNIER" userId="31360488-5643-4559-a8d5-32ce85e63937" providerId="ADAL" clId="{5DAE109A-E1F5-4556-8399-AC487F30CBDC}" dt="2025-06-16T06:35:18.236" v="30" actId="47"/>
        <pc:sldMkLst>
          <pc:docMk/>
          <pc:sldMk cId="373122131" sldId="374"/>
        </pc:sldMkLst>
      </pc:sldChg>
      <pc:sldChg chg="del">
        <pc:chgData name="Aline REGNIER" userId="31360488-5643-4559-a8d5-32ce85e63937" providerId="ADAL" clId="{5DAE109A-E1F5-4556-8399-AC487F30CBDC}" dt="2025-06-16T07:00:28" v="154" actId="2696"/>
        <pc:sldMkLst>
          <pc:docMk/>
          <pc:sldMk cId="4057188797" sldId="381"/>
        </pc:sldMkLst>
      </pc:sldChg>
      <pc:sldChg chg="del">
        <pc:chgData name="Aline REGNIER" userId="31360488-5643-4559-a8d5-32ce85e63937" providerId="ADAL" clId="{5DAE109A-E1F5-4556-8399-AC487F30CBDC}" dt="2025-06-16T06:58:52.801" v="124" actId="2696"/>
        <pc:sldMkLst>
          <pc:docMk/>
          <pc:sldMk cId="2409793024" sldId="577"/>
        </pc:sldMkLst>
      </pc:sldChg>
      <pc:sldChg chg="del">
        <pc:chgData name="Aline REGNIER" userId="31360488-5643-4559-a8d5-32ce85e63937" providerId="ADAL" clId="{5DAE109A-E1F5-4556-8399-AC487F30CBDC}" dt="2025-06-16T07:00:21.331" v="153" actId="2696"/>
        <pc:sldMkLst>
          <pc:docMk/>
          <pc:sldMk cId="3433662176" sldId="615"/>
        </pc:sldMkLst>
      </pc:sldChg>
      <pc:sldChg chg="del">
        <pc:chgData name="Aline REGNIER" userId="31360488-5643-4559-a8d5-32ce85e63937" providerId="ADAL" clId="{5DAE109A-E1F5-4556-8399-AC487F30CBDC}" dt="2025-06-16T06:35:34.956" v="31" actId="47"/>
        <pc:sldMkLst>
          <pc:docMk/>
          <pc:sldMk cId="3167360080" sldId="616"/>
        </pc:sldMkLst>
      </pc:sldChg>
      <pc:sldChg chg="del">
        <pc:chgData name="Aline REGNIER" userId="31360488-5643-4559-a8d5-32ce85e63937" providerId="ADAL" clId="{5DAE109A-E1F5-4556-8399-AC487F30CBDC}" dt="2025-06-16T06:35:38.523" v="33" actId="47"/>
        <pc:sldMkLst>
          <pc:docMk/>
          <pc:sldMk cId="160888314" sldId="617"/>
        </pc:sldMkLst>
      </pc:sldChg>
      <pc:sldChg chg="del">
        <pc:chgData name="Aline REGNIER" userId="31360488-5643-4559-a8d5-32ce85e63937" providerId="ADAL" clId="{5DAE109A-E1F5-4556-8399-AC487F30CBDC}" dt="2025-06-16T06:35:37.176" v="32" actId="47"/>
        <pc:sldMkLst>
          <pc:docMk/>
          <pc:sldMk cId="3428764159" sldId="618"/>
        </pc:sldMkLst>
      </pc:sldChg>
      <pc:sldChg chg="del">
        <pc:chgData name="Aline REGNIER" userId="31360488-5643-4559-a8d5-32ce85e63937" providerId="ADAL" clId="{5DAE109A-E1F5-4556-8399-AC487F30CBDC}" dt="2025-06-16T06:59:53.948" v="151" actId="2696"/>
        <pc:sldMkLst>
          <pc:docMk/>
          <pc:sldMk cId="655932505" sldId="636"/>
        </pc:sldMkLst>
      </pc:sldChg>
      <pc:sldChg chg="del">
        <pc:chgData name="Aline REGNIER" userId="31360488-5643-4559-a8d5-32ce85e63937" providerId="ADAL" clId="{5DAE109A-E1F5-4556-8399-AC487F30CBDC}" dt="2025-06-16T06:34:38.404" v="25" actId="47"/>
        <pc:sldMkLst>
          <pc:docMk/>
          <pc:sldMk cId="131093682" sldId="637"/>
        </pc:sldMkLst>
      </pc:sldChg>
      <pc:sldChg chg="del">
        <pc:chgData name="Aline REGNIER" userId="31360488-5643-4559-a8d5-32ce85e63937" providerId="ADAL" clId="{5DAE109A-E1F5-4556-8399-AC487F30CBDC}" dt="2025-06-16T06:34:46.231" v="26" actId="47"/>
        <pc:sldMkLst>
          <pc:docMk/>
          <pc:sldMk cId="1906616880" sldId="638"/>
        </pc:sldMkLst>
      </pc:sldChg>
      <pc:sldChg chg="del">
        <pc:chgData name="Aline REGNIER" userId="31360488-5643-4559-a8d5-32ce85e63937" providerId="ADAL" clId="{5DAE109A-E1F5-4556-8399-AC487F30CBDC}" dt="2025-06-16T07:00:47.390" v="156" actId="2696"/>
        <pc:sldMkLst>
          <pc:docMk/>
          <pc:sldMk cId="2709376049" sldId="639"/>
        </pc:sldMkLst>
      </pc:sldChg>
      <pc:sldChg chg="del">
        <pc:chgData name="Aline REGNIER" userId="31360488-5643-4559-a8d5-32ce85e63937" providerId="ADAL" clId="{5DAE109A-E1F5-4556-8399-AC487F30CBDC}" dt="2025-06-16T07:00:42.513" v="155" actId="2696"/>
        <pc:sldMkLst>
          <pc:docMk/>
          <pc:sldMk cId="2700340344" sldId="640"/>
        </pc:sldMkLst>
      </pc:sldChg>
      <pc:sldChg chg="del">
        <pc:chgData name="Aline REGNIER" userId="31360488-5643-4559-a8d5-32ce85e63937" providerId="ADAL" clId="{5DAE109A-E1F5-4556-8399-AC487F30CBDC}" dt="2025-06-16T06:35:09.310" v="28" actId="47"/>
        <pc:sldMkLst>
          <pc:docMk/>
          <pc:sldMk cId="3267716732" sldId="642"/>
        </pc:sldMkLst>
      </pc:sldChg>
      <pc:sldChg chg="del">
        <pc:chgData name="Aline REGNIER" userId="31360488-5643-4559-a8d5-32ce85e63937" providerId="ADAL" clId="{5DAE109A-E1F5-4556-8399-AC487F30CBDC}" dt="2025-06-16T06:35:11.088" v="29" actId="47"/>
        <pc:sldMkLst>
          <pc:docMk/>
          <pc:sldMk cId="1391625207" sldId="643"/>
        </pc:sldMkLst>
      </pc:sldChg>
      <pc:sldChg chg="del">
        <pc:chgData name="Aline REGNIER" userId="31360488-5643-4559-a8d5-32ce85e63937" providerId="ADAL" clId="{5DAE109A-E1F5-4556-8399-AC487F30CBDC}" dt="2025-06-16T06:35:07.320" v="27" actId="47"/>
        <pc:sldMkLst>
          <pc:docMk/>
          <pc:sldMk cId="858729538" sldId="644"/>
        </pc:sldMkLst>
      </pc:sldChg>
      <pc:sldChg chg="del">
        <pc:chgData name="Aline REGNIER" userId="31360488-5643-4559-a8d5-32ce85e63937" providerId="ADAL" clId="{5DAE109A-E1F5-4556-8399-AC487F30CBDC}" dt="2025-06-16T07:00:52.514" v="157" actId="2696"/>
        <pc:sldMkLst>
          <pc:docMk/>
          <pc:sldMk cId="513129087" sldId="645"/>
        </pc:sldMkLst>
      </pc:sldChg>
      <pc:sldChg chg="modSp add del mod">
        <pc:chgData name="Aline REGNIER" userId="31360488-5643-4559-a8d5-32ce85e63937" providerId="ADAL" clId="{5DAE109A-E1F5-4556-8399-AC487F30CBDC}" dt="2025-06-16T07:00:13.639" v="152" actId="2696"/>
        <pc:sldMkLst>
          <pc:docMk/>
          <pc:sldMk cId="518435290" sldId="646"/>
        </pc:sldMkLst>
      </pc:sldChg>
      <pc:sldChg chg="addSp delSp modSp add mod">
        <pc:chgData name="Aline REGNIER" userId="31360488-5643-4559-a8d5-32ce85e63937" providerId="ADAL" clId="{5DAE109A-E1F5-4556-8399-AC487F30CBDC}" dt="2025-06-16T06:59:42.899" v="150" actId="20577"/>
        <pc:sldMkLst>
          <pc:docMk/>
          <pc:sldMk cId="4091207476" sldId="647"/>
        </pc:sldMkLst>
      </pc:sldChg>
    </pc:docChg>
  </pc:docChgLst>
  <pc:docChgLst>
    <pc:chgData name="Aline REGNIER" userId="31360488-5643-4559-a8d5-32ce85e63937" providerId="ADAL" clId="{15497D21-33A4-4960-B4D5-E4D35AD103BA}"/>
    <pc:docChg chg="addSld modSld">
      <pc:chgData name="Aline REGNIER" userId="31360488-5643-4559-a8d5-32ce85e63937" providerId="ADAL" clId="{15497D21-33A4-4960-B4D5-E4D35AD103BA}" dt="2025-07-03T09:46:08.939" v="0"/>
      <pc:docMkLst>
        <pc:docMk/>
      </pc:docMkLst>
      <pc:sldChg chg="add">
        <pc:chgData name="Aline REGNIER" userId="31360488-5643-4559-a8d5-32ce85e63937" providerId="ADAL" clId="{15497D21-33A4-4960-B4D5-E4D35AD103BA}" dt="2025-07-03T09:46:08.939" v="0"/>
        <pc:sldMkLst>
          <pc:docMk/>
          <pc:sldMk cId="1032965681" sldId="32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2F153-75E4-E24C-90C1-D49C4B5E3AF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C5073-A151-4A4B-9D22-184C65257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8208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6280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u p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8F8969-CA32-4EC7-B004-BC47E18335FA}"/>
              </a:ext>
            </a:extLst>
          </p:cNvPr>
          <p:cNvSpPr/>
          <p:nvPr userDrawn="1"/>
        </p:nvSpPr>
        <p:spPr>
          <a:xfrm>
            <a:off x="2258925" y="625508"/>
            <a:ext cx="6801185" cy="4331854"/>
          </a:xfrm>
          <a:prstGeom prst="rect">
            <a:avLst/>
          </a:prstGeom>
          <a:solidFill>
            <a:srgbClr val="1595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EED122-41ED-4DE6-BF21-C3C17D3372E7}"/>
              </a:ext>
            </a:extLst>
          </p:cNvPr>
          <p:cNvSpPr/>
          <p:nvPr userDrawn="1"/>
        </p:nvSpPr>
        <p:spPr>
          <a:xfrm rot="21282117">
            <a:off x="2239224" y="4563831"/>
            <a:ext cx="7775023" cy="8256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D2C223A-CA4D-4D5C-87B5-E19C530889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4247C-AFF1-4AA0-ABCC-90DF6F94B49B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2DEF47ED-A5EB-42E0-BDD8-2969471128CE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258924" y="1635905"/>
            <a:ext cx="6801185" cy="906722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4400" b="1" cap="all" baseline="0">
                <a:ln w="28575">
                  <a:solidFill>
                    <a:schemeClr val="bg1"/>
                  </a:solidFill>
                </a:ln>
                <a:solidFill>
                  <a:srgbClr val="1595BF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fr-FR"/>
              <a:t>Titre du </a:t>
            </a:r>
            <a:r>
              <a:rPr lang="fr-FR" err="1"/>
              <a:t>ppt</a:t>
            </a:r>
            <a:endParaRPr lang="fr-FR"/>
          </a:p>
        </p:txBody>
      </p:sp>
      <p:sp>
        <p:nvSpPr>
          <p:cNvPr id="10" name="Espace réservé du contenu 6">
            <a:extLst>
              <a:ext uri="{FF2B5EF4-FFF2-40B4-BE49-F238E27FC236}">
                <a16:creationId xmlns:a16="http://schemas.microsoft.com/office/drawing/2014/main" id="{0A6E6077-2640-46D4-8308-473A4459327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2281605" y="2921269"/>
            <a:ext cx="6801185" cy="906722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3600" b="1" cap="all" baseline="0">
                <a:ln w="28575">
                  <a:noFill/>
                </a:ln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fr-FR"/>
              <a:t>Sous  titre</a:t>
            </a:r>
          </a:p>
        </p:txBody>
      </p:sp>
    </p:spTree>
    <p:extLst>
      <p:ext uri="{BB962C8B-B14F-4D97-AF65-F5344CB8AC3E}">
        <p14:creationId xmlns:p14="http://schemas.microsoft.com/office/powerpoint/2010/main" val="283812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 titr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D2C223A-CA4D-4D5C-87B5-E19C530889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4247C-AFF1-4AA0-ABCC-90DF6F94B49B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67A1112-77C5-4EC0-8165-4E86F4558E78}"/>
              </a:ext>
            </a:extLst>
          </p:cNvPr>
          <p:cNvSpPr/>
          <p:nvPr userDrawn="1"/>
        </p:nvSpPr>
        <p:spPr>
          <a:xfrm>
            <a:off x="58189" y="0"/>
            <a:ext cx="12133811" cy="2294313"/>
          </a:xfrm>
          <a:prstGeom prst="rect">
            <a:avLst/>
          </a:prstGeom>
          <a:solidFill>
            <a:srgbClr val="1595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2DEF47ED-A5EB-42E0-BDD8-2969471128CE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683784" y="785235"/>
            <a:ext cx="6882620" cy="906722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4400" b="1" cap="all" baseline="0">
                <a:ln w="28575">
                  <a:solidFill>
                    <a:schemeClr val="bg1"/>
                  </a:solidFill>
                </a:ln>
                <a:solidFill>
                  <a:srgbClr val="1595BF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fr-FR"/>
              <a:t>Titre de la partie</a:t>
            </a:r>
          </a:p>
        </p:txBody>
      </p:sp>
      <p:sp>
        <p:nvSpPr>
          <p:cNvPr id="6" name="Espace réservé du contenu 6">
            <a:extLst>
              <a:ext uri="{FF2B5EF4-FFF2-40B4-BE49-F238E27FC236}">
                <a16:creationId xmlns:a16="http://schemas.microsoft.com/office/drawing/2014/main" id="{9C4211B8-4365-4EA3-8AFB-7F4FF9B6F590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099580" y="3320934"/>
            <a:ext cx="6882620" cy="906722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4400" b="0" cap="none" baseline="0">
                <a:ln w="28575">
                  <a:noFill/>
                </a:ln>
                <a:solidFill>
                  <a:srgbClr val="251B30"/>
                </a:solidFill>
                <a:latin typeface="+mn-lt"/>
              </a:defRPr>
            </a:lvl1pPr>
          </a:lstStyle>
          <a:p>
            <a:pPr lvl="0"/>
            <a:r>
              <a:rPr lang="fr-FR"/>
              <a:t>Sous Titre</a:t>
            </a:r>
          </a:p>
        </p:txBody>
      </p:sp>
    </p:spTree>
    <p:extLst>
      <p:ext uri="{BB962C8B-B14F-4D97-AF65-F5344CB8AC3E}">
        <p14:creationId xmlns:p14="http://schemas.microsoft.com/office/powerpoint/2010/main" val="1148734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ec cadre gr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numéro de diapositive 5">
            <a:extLst>
              <a:ext uri="{FF2B5EF4-FFF2-40B4-BE49-F238E27FC236}">
                <a16:creationId xmlns:a16="http://schemas.microsoft.com/office/drawing/2014/main" id="{B5051780-9A48-4E41-AB11-5AD946C8A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95949" y="6342702"/>
            <a:ext cx="2743200" cy="365125"/>
          </a:xfrm>
          <a:prstGeom prst="rect">
            <a:avLst/>
          </a:prstGeom>
        </p:spPr>
        <p:txBody>
          <a:bodyPr/>
          <a:lstStyle/>
          <a:p>
            <a:fld id="{19C4247C-AFF1-4AA0-ABCC-90DF6F94B49B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B7DFDA0-8A2A-4459-8D63-682913186ACE}"/>
              </a:ext>
            </a:extLst>
          </p:cNvPr>
          <p:cNvSpPr/>
          <p:nvPr userDrawn="1"/>
        </p:nvSpPr>
        <p:spPr>
          <a:xfrm>
            <a:off x="779476" y="1627495"/>
            <a:ext cx="10890996" cy="43119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u contenu 6">
            <a:extLst>
              <a:ext uri="{FF2B5EF4-FFF2-40B4-BE49-F238E27FC236}">
                <a16:creationId xmlns:a16="http://schemas.microsoft.com/office/drawing/2014/main" id="{87B4EE9D-D4B2-44A8-A83D-4183E76D61A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462271" y="465233"/>
            <a:ext cx="6882620" cy="906722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4400" b="1" cap="none" baseline="0">
                <a:ln w="28575">
                  <a:noFill/>
                </a:ln>
                <a:solidFill>
                  <a:srgbClr val="251B30"/>
                </a:solidFill>
                <a:latin typeface="+mn-lt"/>
              </a:defRPr>
            </a:lvl1pPr>
          </a:lstStyle>
          <a:p>
            <a:pPr lvl="0"/>
            <a:r>
              <a:rPr lang="fr-FR"/>
              <a:t>Titre de la slide</a:t>
            </a:r>
          </a:p>
        </p:txBody>
      </p:sp>
      <p:sp>
        <p:nvSpPr>
          <p:cNvPr id="5" name="Espace réservé du contenu 6">
            <a:extLst>
              <a:ext uri="{FF2B5EF4-FFF2-40B4-BE49-F238E27FC236}">
                <a16:creationId xmlns:a16="http://schemas.microsoft.com/office/drawing/2014/main" id="{4496B14D-3CC7-41D1-B00D-37EB129DA1C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312344" y="2187815"/>
            <a:ext cx="6882620" cy="906722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2800" b="0" cap="none" baseline="0">
                <a:ln w="28575">
                  <a:noFill/>
                </a:ln>
                <a:solidFill>
                  <a:srgbClr val="251B30"/>
                </a:solidFill>
                <a:latin typeface="+mn-lt"/>
              </a:defRPr>
            </a:lvl1pPr>
          </a:lstStyle>
          <a:p>
            <a:pPr lvl="0"/>
            <a:r>
              <a:rPr lang="fr-FR"/>
              <a:t>Texte </a:t>
            </a:r>
            <a:r>
              <a:rPr lang="fr-FR" err="1"/>
              <a:t>texte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35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numéro de diapositive 5">
            <a:extLst>
              <a:ext uri="{FF2B5EF4-FFF2-40B4-BE49-F238E27FC236}">
                <a16:creationId xmlns:a16="http://schemas.microsoft.com/office/drawing/2014/main" id="{B5051780-9A48-4E41-AB11-5AD946C8A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95949" y="6342702"/>
            <a:ext cx="2743200" cy="365125"/>
          </a:xfrm>
          <a:prstGeom prst="rect">
            <a:avLst/>
          </a:prstGeom>
        </p:spPr>
        <p:txBody>
          <a:bodyPr/>
          <a:lstStyle/>
          <a:p>
            <a:fld id="{19C4247C-AFF1-4AA0-ABCC-90DF6F94B49B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Espace réservé du contenu 6">
            <a:extLst>
              <a:ext uri="{FF2B5EF4-FFF2-40B4-BE49-F238E27FC236}">
                <a16:creationId xmlns:a16="http://schemas.microsoft.com/office/drawing/2014/main" id="{5F7C8A77-71B2-405E-9FB0-A38247B5352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462271" y="465233"/>
            <a:ext cx="6882620" cy="906722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4400" b="1" cap="none" baseline="0">
                <a:ln w="28575">
                  <a:noFill/>
                </a:ln>
                <a:solidFill>
                  <a:srgbClr val="251B30"/>
                </a:solidFill>
                <a:latin typeface="+mn-lt"/>
              </a:defRPr>
            </a:lvl1pPr>
          </a:lstStyle>
          <a:p>
            <a:pPr lvl="0"/>
            <a:r>
              <a:rPr lang="fr-FR"/>
              <a:t>Titre de la slide</a:t>
            </a:r>
          </a:p>
        </p:txBody>
      </p:sp>
      <p:sp>
        <p:nvSpPr>
          <p:cNvPr id="6" name="Espace réservé du contenu 6">
            <a:extLst>
              <a:ext uri="{FF2B5EF4-FFF2-40B4-BE49-F238E27FC236}">
                <a16:creationId xmlns:a16="http://schemas.microsoft.com/office/drawing/2014/main" id="{ECC414CB-2ED6-4DF3-879D-FD8F9CFD1E2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312344" y="2187815"/>
            <a:ext cx="6882620" cy="906722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2800" b="0" cap="none" baseline="0">
                <a:ln w="28575">
                  <a:noFill/>
                </a:ln>
                <a:solidFill>
                  <a:srgbClr val="251B30"/>
                </a:solidFill>
                <a:latin typeface="+mn-lt"/>
              </a:defRPr>
            </a:lvl1pPr>
          </a:lstStyle>
          <a:p>
            <a:pPr lvl="0"/>
            <a:r>
              <a:rPr lang="fr-FR"/>
              <a:t>Texte </a:t>
            </a:r>
            <a:r>
              <a:rPr lang="fr-FR" err="1"/>
              <a:t>texte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821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numéro de diapositive 5">
            <a:extLst>
              <a:ext uri="{FF2B5EF4-FFF2-40B4-BE49-F238E27FC236}">
                <a16:creationId xmlns:a16="http://schemas.microsoft.com/office/drawing/2014/main" id="{B5051780-9A48-4E41-AB11-5AD946C8A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95949" y="6342702"/>
            <a:ext cx="2743200" cy="365125"/>
          </a:xfrm>
          <a:prstGeom prst="rect">
            <a:avLst/>
          </a:prstGeom>
        </p:spPr>
        <p:txBody>
          <a:bodyPr/>
          <a:lstStyle/>
          <a:p>
            <a:fld id="{19C4247C-AFF1-4AA0-ABCC-90DF6F94B49B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du contenu 6">
            <a:extLst>
              <a:ext uri="{FF2B5EF4-FFF2-40B4-BE49-F238E27FC236}">
                <a16:creationId xmlns:a16="http://schemas.microsoft.com/office/drawing/2014/main" id="{480D2CB7-6387-4758-9EB8-CDD2E6763A4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312344" y="2187815"/>
            <a:ext cx="6882620" cy="906722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2800" b="0" cap="none" baseline="0">
                <a:ln w="28575">
                  <a:noFill/>
                </a:ln>
                <a:solidFill>
                  <a:srgbClr val="251B30"/>
                </a:solidFill>
                <a:latin typeface="+mn-lt"/>
              </a:defRPr>
            </a:lvl1pPr>
          </a:lstStyle>
          <a:p>
            <a:pPr lvl="0"/>
            <a:r>
              <a:rPr lang="fr-FR"/>
              <a:t>Texte </a:t>
            </a:r>
            <a:r>
              <a:rPr lang="fr-FR" err="1"/>
              <a:t>texte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1644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ogos partenaires sur fond colo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« S’adapter à son temps, ce n’est pas remettre en cause les fondamentaux, c’est trouver une forme moderne pour les appliquer.»">
            <a:extLst>
              <a:ext uri="{FF2B5EF4-FFF2-40B4-BE49-F238E27FC236}">
                <a16:creationId xmlns:a16="http://schemas.microsoft.com/office/drawing/2014/main" id="{ACFEEAAC-41FC-6D2A-86BF-1EA3C7B7FD08}"/>
              </a:ext>
            </a:extLst>
          </p:cNvPr>
          <p:cNvSpPr txBox="1"/>
          <p:nvPr userDrawn="1"/>
        </p:nvSpPr>
        <p:spPr>
          <a:xfrm>
            <a:off x="6148285" y="3539559"/>
            <a:ext cx="5385625" cy="2975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 algn="l" defTabSz="914400">
              <a:defRPr sz="3200" i="1">
                <a:solidFill>
                  <a:srgbClr val="000000"/>
                </a:solidFill>
                <a:latin typeface="Montserrat-Regular"/>
                <a:ea typeface="Montserrat-Regular"/>
                <a:cs typeface="Montserrat-Regular"/>
                <a:sym typeface="Montserrat-Regular"/>
              </a:defRPr>
            </a:lvl1pPr>
          </a:lstStyle>
          <a:p>
            <a:endParaRPr sz="1600"/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DD66D48-F41C-4D83-DBC7-B423A0B04E3D}"/>
              </a:ext>
            </a:extLst>
          </p:cNvPr>
          <p:cNvSpPr txBox="1"/>
          <p:nvPr userDrawn="1"/>
        </p:nvSpPr>
        <p:spPr>
          <a:xfrm>
            <a:off x="6162995" y="4161589"/>
            <a:ext cx="2535538" cy="7155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algn="l" defTabSz="457200">
              <a:defRPr sz="2500">
                <a:solidFill>
                  <a:srgbClr val="000000"/>
                </a:solidFill>
                <a:latin typeface="Montserrat-Regular"/>
                <a:ea typeface="Montserrat-Regular"/>
                <a:cs typeface="Montserrat-Regular"/>
                <a:sym typeface="Montserrat-Regular"/>
              </a:defRPr>
            </a:pPr>
            <a:endParaRPr sz="1250"/>
          </a:p>
        </p:txBody>
      </p:sp>
      <p:sp>
        <p:nvSpPr>
          <p:cNvPr id="17" name="HORIZON 2030">
            <a:extLst>
              <a:ext uri="{FF2B5EF4-FFF2-40B4-BE49-F238E27FC236}">
                <a16:creationId xmlns:a16="http://schemas.microsoft.com/office/drawing/2014/main" id="{19B919E1-F959-ACB2-47C8-8C7B38985F47}"/>
              </a:ext>
            </a:extLst>
          </p:cNvPr>
          <p:cNvSpPr txBox="1"/>
          <p:nvPr userDrawn="1"/>
        </p:nvSpPr>
        <p:spPr>
          <a:xfrm>
            <a:off x="6144052" y="2303437"/>
            <a:ext cx="5499299" cy="76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>
            <a:lvl1pPr algn="l" defTabSz="1651000">
              <a:defRPr sz="10000">
                <a:solidFill>
                  <a:srgbClr val="2C909C"/>
                </a:solidFill>
                <a:latin typeface="Montserrat Semi Bold"/>
                <a:ea typeface="Montserrat Semi Bold"/>
                <a:cs typeface="Montserrat Semi Bold"/>
                <a:sym typeface="Montserrat Semi Bold"/>
              </a:defRPr>
            </a:lvl1pPr>
          </a:lstStyle>
          <a:p>
            <a:endParaRPr sz="5000"/>
          </a:p>
        </p:txBody>
      </p:sp>
    </p:spTree>
    <p:extLst>
      <p:ext uri="{BB962C8B-B14F-4D97-AF65-F5344CB8AC3E}">
        <p14:creationId xmlns:p14="http://schemas.microsoft.com/office/powerpoint/2010/main" val="1551121041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">
            <a:extLst>
              <a:ext uri="{FF2B5EF4-FFF2-40B4-BE49-F238E27FC236}">
                <a16:creationId xmlns:a16="http://schemas.microsoft.com/office/drawing/2014/main" id="{4DAFD309-D2B4-3CCB-E414-551F8BB36851}"/>
              </a:ext>
            </a:extLst>
          </p:cNvPr>
          <p:cNvSpPr/>
          <p:nvPr userDrawn="1"/>
        </p:nvSpPr>
        <p:spPr>
          <a:xfrm>
            <a:off x="9140117" y="-2332"/>
            <a:ext cx="3077686" cy="6862664"/>
          </a:xfrm>
          <a:prstGeom prst="rect">
            <a:avLst/>
          </a:prstGeom>
          <a:solidFill>
            <a:srgbClr val="E33972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defTabSz="412750">
              <a:defRPr sz="3600">
                <a:solidFill>
                  <a:srgbClr val="92DFE3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800"/>
          </a:p>
        </p:txBody>
      </p:sp>
      <p:sp>
        <p:nvSpPr>
          <p:cNvPr id="26" name="Texte niveau 1…">
            <a:extLst>
              <a:ext uri="{FF2B5EF4-FFF2-40B4-BE49-F238E27FC236}">
                <a16:creationId xmlns:a16="http://schemas.microsoft.com/office/drawing/2014/main" id="{51728579-9D10-DF41-DD11-25D8B3FC3BA0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9462212" y="1753053"/>
            <a:ext cx="3958187" cy="374477"/>
          </a:xfrm>
          <a:prstGeom prst="rect">
            <a:avLst/>
          </a:prstGeom>
        </p:spPr>
        <p:txBody>
          <a:bodyPr/>
          <a:lstStyle>
            <a:lvl1pPr marL="254000" marR="0" indent="-254000" algn="l" defTabSz="914400" rtl="0" eaLnBrk="1" fontAlgn="auto" latinLnBrk="0" hangingPunct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rgbClr val="FFFFFF"/>
              </a:buClr>
              <a:buSzPct val="130000"/>
              <a:buFont typeface="Arial" panose="020B0604020202020204" pitchFamily="34" charset="0"/>
              <a:buChar char="•"/>
              <a:tabLst/>
              <a:defRPr kumimoji="0" sz="16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Aptos   "/>
                <a:ea typeface="Montserrat Medium"/>
                <a:cs typeface="Montserrat Medium"/>
                <a:sym typeface="Helvetica Neue"/>
              </a:defRPr>
            </a:lvl1pPr>
          </a:lstStyle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" name="Titre de diapositive">
            <a:extLst>
              <a:ext uri="{FF2B5EF4-FFF2-40B4-BE49-F238E27FC236}">
                <a16:creationId xmlns:a16="http://schemas.microsoft.com/office/drawing/2014/main" id="{15F4B899-C281-2AF9-FB37-32B11366E79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18850" y="190035"/>
            <a:ext cx="4889500" cy="717550"/>
          </a:xfrm>
          <a:prstGeom prst="rect">
            <a:avLst/>
          </a:prstGeom>
        </p:spPr>
        <p:txBody>
          <a:bodyPr/>
          <a:lstStyle>
            <a:lvl1pPr>
              <a:defRPr kumimoji="0" lang="fr-FR" sz="4000" b="1" i="0" u="none" strike="noStrike" cap="none" spc="0" normalizeH="0" baseline="0" dirty="0" smtClean="0">
                <a:ln>
                  <a:noFill/>
                </a:ln>
                <a:solidFill>
                  <a:srgbClr val="671296"/>
                </a:solidFill>
                <a:effectLst/>
                <a:uFillTx/>
                <a:latin typeface="Aptos" panose="020B0004020202020204" pitchFamily="34" charset="0"/>
                <a:ea typeface="+mn-ea"/>
                <a:cs typeface="+mn-cs"/>
                <a:sym typeface="Montserrat Semi Bold"/>
              </a:defRPr>
            </a:lvl1pPr>
          </a:lstStyle>
          <a:p>
            <a:r>
              <a:rPr lang="fr-FR"/>
              <a:t>Titre partie 3</a:t>
            </a:r>
          </a:p>
        </p:txBody>
      </p:sp>
      <p:sp>
        <p:nvSpPr>
          <p:cNvPr id="4" name="Figure">
            <a:extLst>
              <a:ext uri="{FF2B5EF4-FFF2-40B4-BE49-F238E27FC236}">
                <a16:creationId xmlns:a16="http://schemas.microsoft.com/office/drawing/2014/main" id="{24AF12D0-D48A-E46C-5F0A-FD80C91CB9E2}"/>
              </a:ext>
            </a:extLst>
          </p:cNvPr>
          <p:cNvSpPr/>
          <p:nvPr userDrawn="1"/>
        </p:nvSpPr>
        <p:spPr>
          <a:xfrm rot="10374036">
            <a:off x="326533" y="3113868"/>
            <a:ext cx="3500953" cy="31286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4" extrusionOk="0">
                <a:moveTo>
                  <a:pt x="4473" y="968"/>
                </a:moveTo>
                <a:cubicBezTo>
                  <a:pt x="848" y="2151"/>
                  <a:pt x="12" y="7026"/>
                  <a:pt x="0" y="12672"/>
                </a:cubicBezTo>
                <a:lnTo>
                  <a:pt x="0" y="12732"/>
                </a:lnTo>
                <a:cubicBezTo>
                  <a:pt x="12" y="18298"/>
                  <a:pt x="3379" y="21487"/>
                  <a:pt x="7864" y="21543"/>
                </a:cubicBezTo>
                <a:cubicBezTo>
                  <a:pt x="12361" y="21600"/>
                  <a:pt x="21581" y="18225"/>
                  <a:pt x="21600" y="12974"/>
                </a:cubicBezTo>
                <a:lnTo>
                  <a:pt x="21600" y="12941"/>
                </a:lnTo>
                <a:cubicBezTo>
                  <a:pt x="21599" y="12794"/>
                  <a:pt x="21592" y="12645"/>
                  <a:pt x="21576" y="12496"/>
                </a:cubicBezTo>
                <a:cubicBezTo>
                  <a:pt x="21004" y="6882"/>
                  <a:pt x="19476" y="1984"/>
                  <a:pt x="15950" y="866"/>
                </a:cubicBezTo>
                <a:cubicBezTo>
                  <a:pt x="14082" y="274"/>
                  <a:pt x="12229" y="0"/>
                  <a:pt x="10412" y="0"/>
                </a:cubicBezTo>
                <a:cubicBezTo>
                  <a:pt x="8378" y="0"/>
                  <a:pt x="6388" y="343"/>
                  <a:pt x="4473" y="968"/>
                </a:cubicBezTo>
              </a:path>
            </a:pathLst>
          </a:custGeom>
          <a:solidFill>
            <a:srgbClr val="4ACAD0">
              <a:alpha val="13671"/>
            </a:srgb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defTabSz="41275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5" name="pasted-image.png" descr="pasted-image.png">
            <a:extLst>
              <a:ext uri="{FF2B5EF4-FFF2-40B4-BE49-F238E27FC236}">
                <a16:creationId xmlns:a16="http://schemas.microsoft.com/office/drawing/2014/main" id="{28A4C4DF-D80B-DFF3-6B15-80A7D2AA45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034" y="1812524"/>
            <a:ext cx="1910053" cy="1719643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Figure">
            <a:extLst>
              <a:ext uri="{FF2B5EF4-FFF2-40B4-BE49-F238E27FC236}">
                <a16:creationId xmlns:a16="http://schemas.microsoft.com/office/drawing/2014/main" id="{8FACBC88-3E5D-BD29-776F-4A8EF9614D7F}"/>
              </a:ext>
            </a:extLst>
          </p:cNvPr>
          <p:cNvSpPr/>
          <p:nvPr userDrawn="1"/>
        </p:nvSpPr>
        <p:spPr>
          <a:xfrm rot="7372011">
            <a:off x="1630830" y="2285366"/>
            <a:ext cx="2930612" cy="29167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4" extrusionOk="0">
                <a:moveTo>
                  <a:pt x="4473" y="968"/>
                </a:moveTo>
                <a:cubicBezTo>
                  <a:pt x="848" y="2151"/>
                  <a:pt x="12" y="7026"/>
                  <a:pt x="0" y="12672"/>
                </a:cubicBezTo>
                <a:lnTo>
                  <a:pt x="0" y="12732"/>
                </a:lnTo>
                <a:cubicBezTo>
                  <a:pt x="12" y="18298"/>
                  <a:pt x="3379" y="21487"/>
                  <a:pt x="7864" y="21543"/>
                </a:cubicBezTo>
                <a:cubicBezTo>
                  <a:pt x="12361" y="21600"/>
                  <a:pt x="21581" y="18225"/>
                  <a:pt x="21600" y="12974"/>
                </a:cubicBezTo>
                <a:lnTo>
                  <a:pt x="21600" y="12941"/>
                </a:lnTo>
                <a:cubicBezTo>
                  <a:pt x="21599" y="12794"/>
                  <a:pt x="21592" y="12645"/>
                  <a:pt x="21576" y="12496"/>
                </a:cubicBezTo>
                <a:cubicBezTo>
                  <a:pt x="21004" y="6882"/>
                  <a:pt x="19476" y="1984"/>
                  <a:pt x="15950" y="866"/>
                </a:cubicBezTo>
                <a:cubicBezTo>
                  <a:pt x="14082" y="274"/>
                  <a:pt x="12229" y="0"/>
                  <a:pt x="10412" y="0"/>
                </a:cubicBezTo>
                <a:cubicBezTo>
                  <a:pt x="8378" y="0"/>
                  <a:pt x="6388" y="343"/>
                  <a:pt x="4473" y="968"/>
                </a:cubicBezTo>
              </a:path>
            </a:pathLst>
          </a:custGeom>
          <a:gradFill>
            <a:gsLst>
              <a:gs pos="0">
                <a:srgbClr val="EA3B5C"/>
              </a:gs>
              <a:gs pos="100000">
                <a:srgbClr val="5F0F99"/>
              </a:gs>
            </a:gsLst>
            <a:lin ang="7034049"/>
          </a:gradFill>
          <a:ln w="12700">
            <a:miter lim="400000"/>
          </a:ln>
        </p:spPr>
        <p:txBody>
          <a:bodyPr lIns="25400" tIns="25400" rIns="25400" bIns="25400" anchor="ctr"/>
          <a:lstStyle/>
          <a:p>
            <a:pPr defTabSz="41275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4" name="1">
            <a:extLst>
              <a:ext uri="{FF2B5EF4-FFF2-40B4-BE49-F238E27FC236}">
                <a16:creationId xmlns:a16="http://schemas.microsoft.com/office/drawing/2014/main" id="{099FC8FB-16CB-73BB-142B-BB8C412D2DDE}"/>
              </a:ext>
            </a:extLst>
          </p:cNvPr>
          <p:cNvSpPr txBox="1"/>
          <p:nvPr userDrawn="1"/>
        </p:nvSpPr>
        <p:spPr>
          <a:xfrm>
            <a:off x="2756915" y="1330745"/>
            <a:ext cx="325410" cy="6873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 defTabSz="914400">
              <a:lnSpc>
                <a:spcPct val="107000"/>
              </a:lnSpc>
              <a:defRPr sz="8000">
                <a:solidFill>
                  <a:srgbClr val="CF3368"/>
                </a:solidFill>
                <a:latin typeface="Montserrat-Bold"/>
                <a:ea typeface="Montserrat-Bold"/>
                <a:cs typeface="Montserrat-Bold"/>
                <a:sym typeface="Montserrat-Bold"/>
              </a:defRPr>
            </a:lvl1pPr>
          </a:lstStyle>
          <a:p>
            <a:r>
              <a:rPr sz="4000">
                <a:latin typeface="Aptos   "/>
              </a:rPr>
              <a:t>1</a:t>
            </a:r>
          </a:p>
        </p:txBody>
      </p:sp>
      <p:sp>
        <p:nvSpPr>
          <p:cNvPr id="15" name="2">
            <a:extLst>
              <a:ext uri="{FF2B5EF4-FFF2-40B4-BE49-F238E27FC236}">
                <a16:creationId xmlns:a16="http://schemas.microsoft.com/office/drawing/2014/main" id="{00F1B315-0DFD-9462-2291-5B7B2B655AF7}"/>
              </a:ext>
            </a:extLst>
          </p:cNvPr>
          <p:cNvSpPr txBox="1"/>
          <p:nvPr userDrawn="1"/>
        </p:nvSpPr>
        <p:spPr>
          <a:xfrm>
            <a:off x="4381290" y="2095794"/>
            <a:ext cx="364491" cy="6873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 algn="l" defTabSz="914400">
              <a:lnSpc>
                <a:spcPct val="107000"/>
              </a:lnSpc>
              <a:defRPr sz="8000">
                <a:solidFill>
                  <a:srgbClr val="CF3368"/>
                </a:solidFill>
                <a:latin typeface="Montserrat-Bold"/>
                <a:ea typeface="Montserrat-Bold"/>
                <a:cs typeface="Montserrat-Bold"/>
                <a:sym typeface="Montserrat-Bold"/>
              </a:defRPr>
            </a:lvl1pPr>
          </a:lstStyle>
          <a:p>
            <a:r>
              <a:rPr sz="4000">
                <a:latin typeface="Aptos" panose="020B0004020202020204" pitchFamily="34" charset="0"/>
              </a:rPr>
              <a:t>2</a:t>
            </a:r>
          </a:p>
        </p:txBody>
      </p:sp>
      <p:sp>
        <p:nvSpPr>
          <p:cNvPr id="16" name="3">
            <a:extLst>
              <a:ext uri="{FF2B5EF4-FFF2-40B4-BE49-F238E27FC236}">
                <a16:creationId xmlns:a16="http://schemas.microsoft.com/office/drawing/2014/main" id="{04D5B2D6-ECC0-E64F-C3CA-18921728242F}"/>
              </a:ext>
            </a:extLst>
          </p:cNvPr>
          <p:cNvSpPr txBox="1"/>
          <p:nvPr userDrawn="1"/>
        </p:nvSpPr>
        <p:spPr>
          <a:xfrm>
            <a:off x="4931230" y="3563774"/>
            <a:ext cx="325410" cy="6873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 defTabSz="914400">
              <a:lnSpc>
                <a:spcPct val="107000"/>
              </a:lnSpc>
              <a:defRPr sz="8000">
                <a:solidFill>
                  <a:srgbClr val="CF3368"/>
                </a:solidFill>
                <a:latin typeface="Montserrat-Bold"/>
                <a:ea typeface="Montserrat-Bold"/>
                <a:cs typeface="Montserrat-Bold"/>
                <a:sym typeface="Montserrat-Bold"/>
              </a:defRPr>
            </a:lvl1pPr>
          </a:lstStyle>
          <a:p>
            <a:r>
              <a:rPr sz="4000">
                <a:latin typeface="Aptos   "/>
              </a:rPr>
              <a:t>3</a:t>
            </a:r>
          </a:p>
        </p:txBody>
      </p:sp>
      <p:sp>
        <p:nvSpPr>
          <p:cNvPr id="18" name="4">
            <a:extLst>
              <a:ext uri="{FF2B5EF4-FFF2-40B4-BE49-F238E27FC236}">
                <a16:creationId xmlns:a16="http://schemas.microsoft.com/office/drawing/2014/main" id="{B756720A-38AE-4E69-0DFD-257C4C0F82B5}"/>
              </a:ext>
            </a:extLst>
          </p:cNvPr>
          <p:cNvSpPr txBox="1"/>
          <p:nvPr userDrawn="1"/>
        </p:nvSpPr>
        <p:spPr>
          <a:xfrm>
            <a:off x="4368966" y="4516262"/>
            <a:ext cx="325410" cy="6873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 defTabSz="914400">
              <a:lnSpc>
                <a:spcPct val="107000"/>
              </a:lnSpc>
              <a:defRPr sz="8000">
                <a:solidFill>
                  <a:srgbClr val="CF3368"/>
                </a:solidFill>
                <a:latin typeface="Montserrat-Bold"/>
                <a:ea typeface="Montserrat-Bold"/>
                <a:cs typeface="Montserrat-Bold"/>
                <a:sym typeface="Montserrat-Bold"/>
              </a:defRPr>
            </a:lvl1pPr>
          </a:lstStyle>
          <a:p>
            <a:r>
              <a:rPr sz="4000">
                <a:latin typeface="Aptos   "/>
              </a:rPr>
              <a:t>4</a:t>
            </a:r>
          </a:p>
        </p:txBody>
      </p:sp>
      <p:sp>
        <p:nvSpPr>
          <p:cNvPr id="25" name="5">
            <a:extLst>
              <a:ext uri="{FF2B5EF4-FFF2-40B4-BE49-F238E27FC236}">
                <a16:creationId xmlns:a16="http://schemas.microsoft.com/office/drawing/2014/main" id="{998A7E89-1E23-3460-9F1A-486829BA54FF}"/>
              </a:ext>
            </a:extLst>
          </p:cNvPr>
          <p:cNvSpPr txBox="1"/>
          <p:nvPr userDrawn="1"/>
        </p:nvSpPr>
        <p:spPr>
          <a:xfrm>
            <a:off x="2656676" y="5320494"/>
            <a:ext cx="325410" cy="6873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 defTabSz="914400">
              <a:lnSpc>
                <a:spcPct val="107000"/>
              </a:lnSpc>
              <a:defRPr sz="8000">
                <a:solidFill>
                  <a:srgbClr val="CF3368"/>
                </a:solidFill>
                <a:latin typeface="Montserrat-Bold"/>
                <a:ea typeface="Montserrat-Bold"/>
                <a:cs typeface="Montserrat-Bold"/>
                <a:sym typeface="Montserrat-Bold"/>
              </a:defRPr>
            </a:lvl1pPr>
          </a:lstStyle>
          <a:p>
            <a:r>
              <a:rPr sz="4000">
                <a:latin typeface="Aptos   "/>
              </a:rPr>
              <a:t>5</a:t>
            </a:r>
          </a:p>
        </p:txBody>
      </p:sp>
      <p:sp>
        <p:nvSpPr>
          <p:cNvPr id="27" name="Cercle">
            <a:extLst>
              <a:ext uri="{FF2B5EF4-FFF2-40B4-BE49-F238E27FC236}">
                <a16:creationId xmlns:a16="http://schemas.microsoft.com/office/drawing/2014/main" id="{373E1A6F-49EC-A318-27B4-B5E454327524}"/>
              </a:ext>
            </a:extLst>
          </p:cNvPr>
          <p:cNvSpPr/>
          <p:nvPr userDrawn="1"/>
        </p:nvSpPr>
        <p:spPr>
          <a:xfrm>
            <a:off x="4529708" y="3826522"/>
            <a:ext cx="161872" cy="161872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defTabSz="41275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8" name="Cercle">
            <a:extLst>
              <a:ext uri="{FF2B5EF4-FFF2-40B4-BE49-F238E27FC236}">
                <a16:creationId xmlns:a16="http://schemas.microsoft.com/office/drawing/2014/main" id="{6A2E3E39-FC16-BF08-143D-007EF0CF442C}"/>
              </a:ext>
            </a:extLst>
          </p:cNvPr>
          <p:cNvSpPr/>
          <p:nvPr userDrawn="1"/>
        </p:nvSpPr>
        <p:spPr>
          <a:xfrm>
            <a:off x="4125263" y="2672345"/>
            <a:ext cx="161873" cy="161873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defTabSz="41275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9" name="Cercle">
            <a:extLst>
              <a:ext uri="{FF2B5EF4-FFF2-40B4-BE49-F238E27FC236}">
                <a16:creationId xmlns:a16="http://schemas.microsoft.com/office/drawing/2014/main" id="{DDBDC0CE-7A75-D78C-7E0D-EC44046BD59C}"/>
              </a:ext>
            </a:extLst>
          </p:cNvPr>
          <p:cNvSpPr/>
          <p:nvPr userDrawn="1"/>
        </p:nvSpPr>
        <p:spPr>
          <a:xfrm>
            <a:off x="2821307" y="2041490"/>
            <a:ext cx="161872" cy="161872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defTabSz="41275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30" name="Cercle">
            <a:extLst>
              <a:ext uri="{FF2B5EF4-FFF2-40B4-BE49-F238E27FC236}">
                <a16:creationId xmlns:a16="http://schemas.microsoft.com/office/drawing/2014/main" id="{209AA8F9-6CEB-C59C-0D88-FB6BDC40DE99}"/>
              </a:ext>
            </a:extLst>
          </p:cNvPr>
          <p:cNvSpPr/>
          <p:nvPr userDrawn="1"/>
        </p:nvSpPr>
        <p:spPr>
          <a:xfrm>
            <a:off x="2728174" y="5038690"/>
            <a:ext cx="161872" cy="161872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defTabSz="41275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31" name="Cercle">
            <a:extLst>
              <a:ext uri="{FF2B5EF4-FFF2-40B4-BE49-F238E27FC236}">
                <a16:creationId xmlns:a16="http://schemas.microsoft.com/office/drawing/2014/main" id="{12A981CB-9DEA-7F24-7442-DADCDF93749F}"/>
              </a:ext>
            </a:extLst>
          </p:cNvPr>
          <p:cNvSpPr/>
          <p:nvPr userDrawn="1"/>
        </p:nvSpPr>
        <p:spPr>
          <a:xfrm>
            <a:off x="4080881" y="4661112"/>
            <a:ext cx="161872" cy="161873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defTabSz="41275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32" name="Réseau Entreprendre.pdf" descr="Réseau Entreprendre.pdf">
            <a:extLst>
              <a:ext uri="{FF2B5EF4-FFF2-40B4-BE49-F238E27FC236}">
                <a16:creationId xmlns:a16="http://schemas.microsoft.com/office/drawing/2014/main" id="{08F72B9C-49A3-65D6-B3E3-EF01A56DF44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39953" y="3407994"/>
            <a:ext cx="2514729" cy="55912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5" name="Grouper">
            <a:extLst>
              <a:ext uri="{FF2B5EF4-FFF2-40B4-BE49-F238E27FC236}">
                <a16:creationId xmlns:a16="http://schemas.microsoft.com/office/drawing/2014/main" id="{056D047C-53DD-9754-FA68-A37C60E49B9D}"/>
              </a:ext>
            </a:extLst>
          </p:cNvPr>
          <p:cNvGrpSpPr/>
          <p:nvPr userDrawn="1"/>
        </p:nvGrpSpPr>
        <p:grpSpPr>
          <a:xfrm>
            <a:off x="216372" y="6453205"/>
            <a:ext cx="2364701" cy="259237"/>
            <a:chOff x="0" y="0"/>
            <a:chExt cx="4729400" cy="518473"/>
          </a:xfrm>
        </p:grpSpPr>
        <p:pic>
          <p:nvPicPr>
            <p:cNvPr id="36" name="BPI.png" descr="BPI.png">
              <a:extLst>
                <a:ext uri="{FF2B5EF4-FFF2-40B4-BE49-F238E27FC236}">
                  <a16:creationId xmlns:a16="http://schemas.microsoft.com/office/drawing/2014/main" id="{59CEFF3E-C593-7148-7C85-638FEDA8BEE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9441" y="88953"/>
              <a:ext cx="1270958" cy="34056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7" name="Cofinance-par-l-Union-europeenne-V_medium.png" descr="Cofinance-par-l-Union-europeenne-V_medium.png">
              <a:extLst>
                <a:ext uri="{FF2B5EF4-FFF2-40B4-BE49-F238E27FC236}">
                  <a16:creationId xmlns:a16="http://schemas.microsoft.com/office/drawing/2014/main" id="{802E7D94-E6B5-5803-8380-62C51D3B633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91035"/>
              <a:ext cx="1601919" cy="33640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8" name="fondation-entreprendre-logo.png" descr="fondation-entreprendre-logo.png">
              <a:extLst>
                <a:ext uri="{FF2B5EF4-FFF2-40B4-BE49-F238E27FC236}">
                  <a16:creationId xmlns:a16="http://schemas.microsoft.com/office/drawing/2014/main" id="{E1E44310-5A03-C7E5-5AC7-1AFA184B055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29521" y="0"/>
              <a:ext cx="1399880" cy="51847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39" name="Sous-titre de diapositive">
            <a:extLst>
              <a:ext uri="{FF2B5EF4-FFF2-40B4-BE49-F238E27FC236}">
                <a16:creationId xmlns:a16="http://schemas.microsoft.com/office/drawing/2014/main" id="{596DE272-D923-060D-51BA-581E54CD5A3F}"/>
              </a:ext>
            </a:extLst>
          </p:cNvPr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16372" y="631003"/>
            <a:ext cx="6972281" cy="795064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kumimoji="0" sz="2750" b="0" i="0" u="none" strike="noStrike" cap="none" spc="0" normalizeH="0" baseline="0" dirty="0">
                <a:ln>
                  <a:noFill/>
                </a:ln>
                <a:solidFill>
                  <a:srgbClr val="671296"/>
                </a:solidFill>
                <a:effectLst/>
                <a:uFillTx/>
                <a:latin typeface="Aptos Light" panose="020B0004020202020204" pitchFamily="34" charset="0"/>
                <a:ea typeface="Montserrat Light"/>
                <a:cs typeface="Montserrat Light"/>
                <a:sym typeface="Helvetica Neue"/>
              </a:defRPr>
            </a:lvl1pPr>
          </a:lstStyle>
          <a:p>
            <a:r>
              <a:t>Sous-</a:t>
            </a:r>
            <a:r>
              <a:rPr err="1"/>
              <a:t>titre</a:t>
            </a:r>
            <a:r>
              <a:t> de diapositive</a:t>
            </a:r>
          </a:p>
        </p:txBody>
      </p:sp>
      <p:sp>
        <p:nvSpPr>
          <p:cNvPr id="40" name="Sous-titre de l’ordre du jour">
            <a:extLst>
              <a:ext uri="{FF2B5EF4-FFF2-40B4-BE49-F238E27FC236}">
                <a16:creationId xmlns:a16="http://schemas.microsoft.com/office/drawing/2014/main" id="{C1027251-D1D9-F271-59A5-0D9523620B9A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3194181" y="1392226"/>
            <a:ext cx="2328792" cy="435896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kumimoji="0" sz="2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ptos   "/>
                <a:ea typeface="Montserrat Extra Bold"/>
                <a:cs typeface="Montserrat Extra Bold"/>
                <a:sym typeface="Helvetica Neue"/>
              </a:defRPr>
            </a:lvl1pPr>
          </a:lstStyle>
          <a:p>
            <a:r>
              <a:rPr lang="fr-FR"/>
              <a:t>Donnée 1</a:t>
            </a:r>
            <a:endParaRPr/>
          </a:p>
        </p:txBody>
      </p:sp>
      <p:sp>
        <p:nvSpPr>
          <p:cNvPr id="41" name="Sous-titre de l’ordre du jour">
            <a:extLst>
              <a:ext uri="{FF2B5EF4-FFF2-40B4-BE49-F238E27FC236}">
                <a16:creationId xmlns:a16="http://schemas.microsoft.com/office/drawing/2014/main" id="{FF36EA93-1A23-8D80-E67E-AEF165E60371}"/>
              </a:ext>
            </a:extLst>
          </p:cNvPr>
          <p:cNvSpPr txBox="1">
            <a:spLocks noGrp="1"/>
          </p:cNvSpPr>
          <p:nvPr>
            <p:ph type="body" sz="quarter" idx="24" hasCustomPrompt="1"/>
          </p:nvPr>
        </p:nvSpPr>
        <p:spPr>
          <a:xfrm>
            <a:off x="3193040" y="1807220"/>
            <a:ext cx="2328792" cy="29134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kumimoji="0" sz="15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ptos Light" panose="020B0004020202020204" pitchFamily="34" charset="0"/>
                <a:ea typeface="Montserrat Medium"/>
                <a:cs typeface="Montserrat Medium"/>
                <a:sym typeface="Helvetica Neue"/>
              </a:defRPr>
            </a:lvl1pPr>
          </a:lstStyle>
          <a:p>
            <a:r>
              <a:rPr lang="fr-FR"/>
              <a:t>légende</a:t>
            </a:r>
            <a:endParaRPr/>
          </a:p>
        </p:txBody>
      </p:sp>
      <p:sp>
        <p:nvSpPr>
          <p:cNvPr id="42" name="Sous-titre de l’ordre du jour">
            <a:extLst>
              <a:ext uri="{FF2B5EF4-FFF2-40B4-BE49-F238E27FC236}">
                <a16:creationId xmlns:a16="http://schemas.microsoft.com/office/drawing/2014/main" id="{7BDE2F55-63E7-831A-4FF7-2B7950DEA396}"/>
              </a:ext>
            </a:extLst>
          </p:cNvPr>
          <p:cNvSpPr txBox="1">
            <a:spLocks noGrp="1"/>
          </p:cNvSpPr>
          <p:nvPr>
            <p:ph type="body" sz="quarter" idx="25" hasCustomPrompt="1"/>
          </p:nvPr>
        </p:nvSpPr>
        <p:spPr>
          <a:xfrm>
            <a:off x="4784759" y="2209936"/>
            <a:ext cx="2328792" cy="435896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kumimoji="0" sz="2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ptos   "/>
                <a:ea typeface="Montserrat Extra Bold"/>
                <a:cs typeface="Montserrat Extra Bold"/>
                <a:sym typeface="Helvetica Neue"/>
              </a:defRPr>
            </a:lvl1pPr>
          </a:lstStyle>
          <a:p>
            <a:r>
              <a:rPr lang="fr-FR"/>
              <a:t>Donnée 2</a:t>
            </a:r>
            <a:endParaRPr/>
          </a:p>
        </p:txBody>
      </p:sp>
      <p:sp>
        <p:nvSpPr>
          <p:cNvPr id="43" name="Sous-titre de l’ordre du jour">
            <a:extLst>
              <a:ext uri="{FF2B5EF4-FFF2-40B4-BE49-F238E27FC236}">
                <a16:creationId xmlns:a16="http://schemas.microsoft.com/office/drawing/2014/main" id="{CADB89FA-C2B7-7545-E41A-C019760E382E}"/>
              </a:ext>
            </a:extLst>
          </p:cNvPr>
          <p:cNvSpPr txBox="1">
            <a:spLocks noGrp="1"/>
          </p:cNvSpPr>
          <p:nvPr>
            <p:ph type="body" sz="quarter" idx="26" hasCustomPrompt="1"/>
          </p:nvPr>
        </p:nvSpPr>
        <p:spPr>
          <a:xfrm>
            <a:off x="4783618" y="2624930"/>
            <a:ext cx="2328792" cy="29134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kumimoji="0" sz="15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ptos Light" panose="020B0004020202020204" pitchFamily="34" charset="0"/>
                <a:ea typeface="Montserrat Medium"/>
                <a:cs typeface="Montserrat Medium"/>
                <a:sym typeface="Helvetica Neue"/>
              </a:defRPr>
            </a:lvl1pPr>
          </a:lstStyle>
          <a:p>
            <a:r>
              <a:rPr lang="fr-FR"/>
              <a:t>légende</a:t>
            </a:r>
            <a:endParaRPr/>
          </a:p>
        </p:txBody>
      </p:sp>
      <p:sp>
        <p:nvSpPr>
          <p:cNvPr id="44" name="Sous-titre de l’ordre du jour">
            <a:extLst>
              <a:ext uri="{FF2B5EF4-FFF2-40B4-BE49-F238E27FC236}">
                <a16:creationId xmlns:a16="http://schemas.microsoft.com/office/drawing/2014/main" id="{52501304-9723-8C5C-1780-CA46FCB3F6BD}"/>
              </a:ext>
            </a:extLst>
          </p:cNvPr>
          <p:cNvSpPr txBox="1">
            <a:spLocks noGrp="1"/>
          </p:cNvSpPr>
          <p:nvPr>
            <p:ph type="body" sz="quarter" idx="27" hasCustomPrompt="1"/>
          </p:nvPr>
        </p:nvSpPr>
        <p:spPr>
          <a:xfrm>
            <a:off x="5384995" y="3684226"/>
            <a:ext cx="2328792" cy="435896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kumimoji="0" sz="2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ptos   "/>
                <a:ea typeface="Montserrat Extra Bold"/>
                <a:cs typeface="Montserrat Extra Bold"/>
                <a:sym typeface="Helvetica Neue"/>
              </a:defRPr>
            </a:lvl1pPr>
          </a:lstStyle>
          <a:p>
            <a:r>
              <a:rPr lang="fr-FR"/>
              <a:t>Donnée 3</a:t>
            </a:r>
            <a:endParaRPr/>
          </a:p>
        </p:txBody>
      </p:sp>
      <p:sp>
        <p:nvSpPr>
          <p:cNvPr id="45" name="Sous-titre de l’ordre du jour">
            <a:extLst>
              <a:ext uri="{FF2B5EF4-FFF2-40B4-BE49-F238E27FC236}">
                <a16:creationId xmlns:a16="http://schemas.microsoft.com/office/drawing/2014/main" id="{5B1BE179-98E7-6FC8-5B10-C40105733B9A}"/>
              </a:ext>
            </a:extLst>
          </p:cNvPr>
          <p:cNvSpPr txBox="1">
            <a:spLocks noGrp="1"/>
          </p:cNvSpPr>
          <p:nvPr>
            <p:ph type="body" sz="quarter" idx="28" hasCustomPrompt="1"/>
          </p:nvPr>
        </p:nvSpPr>
        <p:spPr>
          <a:xfrm>
            <a:off x="5383854" y="4099220"/>
            <a:ext cx="2328792" cy="29134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kumimoji="0" sz="15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ptos Light" panose="020B0004020202020204" pitchFamily="34" charset="0"/>
                <a:ea typeface="Montserrat Medium"/>
                <a:cs typeface="Montserrat Medium"/>
                <a:sym typeface="Helvetica Neue"/>
              </a:defRPr>
            </a:lvl1pPr>
          </a:lstStyle>
          <a:p>
            <a:r>
              <a:rPr lang="fr-FR"/>
              <a:t>légende</a:t>
            </a:r>
            <a:endParaRPr/>
          </a:p>
        </p:txBody>
      </p:sp>
      <p:sp>
        <p:nvSpPr>
          <p:cNvPr id="46" name="Sous-titre de l’ordre du jour">
            <a:extLst>
              <a:ext uri="{FF2B5EF4-FFF2-40B4-BE49-F238E27FC236}">
                <a16:creationId xmlns:a16="http://schemas.microsoft.com/office/drawing/2014/main" id="{617B6282-8485-716B-946D-84435CC9234C}"/>
              </a:ext>
            </a:extLst>
          </p:cNvPr>
          <p:cNvSpPr txBox="1">
            <a:spLocks noGrp="1"/>
          </p:cNvSpPr>
          <p:nvPr>
            <p:ph type="body" sz="quarter" idx="29" hasCustomPrompt="1"/>
          </p:nvPr>
        </p:nvSpPr>
        <p:spPr>
          <a:xfrm>
            <a:off x="4942136" y="4778329"/>
            <a:ext cx="2328792" cy="435896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kumimoji="0" sz="2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ptos   "/>
                <a:ea typeface="Montserrat Extra Bold"/>
                <a:cs typeface="Montserrat Extra Bold"/>
                <a:sym typeface="Helvetica Neue"/>
              </a:defRPr>
            </a:lvl1pPr>
          </a:lstStyle>
          <a:p>
            <a:r>
              <a:rPr lang="fr-FR"/>
              <a:t>Donnée 4</a:t>
            </a:r>
            <a:endParaRPr/>
          </a:p>
        </p:txBody>
      </p:sp>
      <p:sp>
        <p:nvSpPr>
          <p:cNvPr id="47" name="Sous-titre de l’ordre du jour">
            <a:extLst>
              <a:ext uri="{FF2B5EF4-FFF2-40B4-BE49-F238E27FC236}">
                <a16:creationId xmlns:a16="http://schemas.microsoft.com/office/drawing/2014/main" id="{29F9D795-DFF6-6167-0D80-1B3B0BF9DCEE}"/>
              </a:ext>
            </a:extLst>
          </p:cNvPr>
          <p:cNvSpPr txBox="1">
            <a:spLocks noGrp="1"/>
          </p:cNvSpPr>
          <p:nvPr>
            <p:ph type="body" sz="quarter" idx="30" hasCustomPrompt="1"/>
          </p:nvPr>
        </p:nvSpPr>
        <p:spPr>
          <a:xfrm>
            <a:off x="4940995" y="5193323"/>
            <a:ext cx="2328792" cy="29134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kumimoji="0" sz="15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ptos Light" panose="020B0004020202020204" pitchFamily="34" charset="0"/>
                <a:ea typeface="Montserrat Medium"/>
                <a:cs typeface="Montserrat Medium"/>
                <a:sym typeface="Helvetica Neue"/>
              </a:defRPr>
            </a:lvl1pPr>
          </a:lstStyle>
          <a:p>
            <a:r>
              <a:rPr lang="fr-FR"/>
              <a:t>légende</a:t>
            </a:r>
            <a:endParaRPr/>
          </a:p>
        </p:txBody>
      </p:sp>
      <p:sp>
        <p:nvSpPr>
          <p:cNvPr id="52" name="Sous-titre de l’ordre du jour">
            <a:extLst>
              <a:ext uri="{FF2B5EF4-FFF2-40B4-BE49-F238E27FC236}">
                <a16:creationId xmlns:a16="http://schemas.microsoft.com/office/drawing/2014/main" id="{0232288F-5403-68C3-1DDE-B1E02AED8503}"/>
              </a:ext>
            </a:extLst>
          </p:cNvPr>
          <p:cNvSpPr txBox="1">
            <a:spLocks noGrp="1"/>
          </p:cNvSpPr>
          <p:nvPr>
            <p:ph type="body" sz="quarter" idx="31" hasCustomPrompt="1"/>
          </p:nvPr>
        </p:nvSpPr>
        <p:spPr>
          <a:xfrm>
            <a:off x="3085555" y="5560075"/>
            <a:ext cx="2328792" cy="435896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kumimoji="0" sz="2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ptos   "/>
                <a:ea typeface="Montserrat Extra Bold"/>
                <a:cs typeface="Montserrat Extra Bold"/>
                <a:sym typeface="Helvetica Neue"/>
              </a:defRPr>
            </a:lvl1pPr>
          </a:lstStyle>
          <a:p>
            <a:r>
              <a:rPr lang="fr-FR"/>
              <a:t>Donnée 5</a:t>
            </a:r>
            <a:endParaRPr/>
          </a:p>
        </p:txBody>
      </p:sp>
      <p:sp>
        <p:nvSpPr>
          <p:cNvPr id="53" name="Sous-titre de l’ordre du jour">
            <a:extLst>
              <a:ext uri="{FF2B5EF4-FFF2-40B4-BE49-F238E27FC236}">
                <a16:creationId xmlns:a16="http://schemas.microsoft.com/office/drawing/2014/main" id="{F1C315E3-6868-8863-806F-CDF22A3B1244}"/>
              </a:ext>
            </a:extLst>
          </p:cNvPr>
          <p:cNvSpPr txBox="1">
            <a:spLocks noGrp="1"/>
          </p:cNvSpPr>
          <p:nvPr>
            <p:ph type="body" sz="quarter" idx="32" hasCustomPrompt="1"/>
          </p:nvPr>
        </p:nvSpPr>
        <p:spPr>
          <a:xfrm>
            <a:off x="3084414" y="5975069"/>
            <a:ext cx="2328792" cy="29134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kumimoji="0" sz="15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ptos Light" panose="020B0004020202020204" pitchFamily="34" charset="0"/>
                <a:ea typeface="Montserrat Medium"/>
                <a:cs typeface="Montserrat Medium"/>
                <a:sym typeface="Helvetica Neue"/>
              </a:defRPr>
            </a:lvl1pPr>
          </a:lstStyle>
          <a:p>
            <a:r>
              <a:rPr lang="fr-FR"/>
              <a:t>légende</a:t>
            </a:r>
            <a:endParaRPr/>
          </a:p>
        </p:txBody>
      </p:sp>
      <p:pic>
        <p:nvPicPr>
          <p:cNvPr id="3" name="Image 2" descr="Une image contenant texte, Police, Graphique, conception&#10;&#10;Le contenu généré par l’IA peut être incorrect.">
            <a:extLst>
              <a:ext uri="{FF2B5EF4-FFF2-40B4-BE49-F238E27FC236}">
                <a16:creationId xmlns:a16="http://schemas.microsoft.com/office/drawing/2014/main" id="{38F7EDED-F540-7B30-7B52-449FF92229F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6528" y="6303655"/>
            <a:ext cx="1671343" cy="424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652527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">
            <a:extLst>
              <a:ext uri="{FF2B5EF4-FFF2-40B4-BE49-F238E27FC236}">
                <a16:creationId xmlns:a16="http://schemas.microsoft.com/office/drawing/2014/main" id="{4DAFD309-D2B4-3CCB-E414-551F8BB36851}"/>
              </a:ext>
            </a:extLst>
          </p:cNvPr>
          <p:cNvSpPr/>
          <p:nvPr userDrawn="1"/>
        </p:nvSpPr>
        <p:spPr>
          <a:xfrm>
            <a:off x="9140117" y="-2332"/>
            <a:ext cx="3077686" cy="6862664"/>
          </a:xfrm>
          <a:prstGeom prst="rect">
            <a:avLst/>
          </a:prstGeom>
          <a:solidFill>
            <a:srgbClr val="0B2688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defTabSz="412750">
              <a:defRPr sz="3600">
                <a:solidFill>
                  <a:srgbClr val="92DFE3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800"/>
          </a:p>
        </p:txBody>
      </p:sp>
      <p:sp>
        <p:nvSpPr>
          <p:cNvPr id="26" name="Texte niveau 1…">
            <a:extLst>
              <a:ext uri="{FF2B5EF4-FFF2-40B4-BE49-F238E27FC236}">
                <a16:creationId xmlns:a16="http://schemas.microsoft.com/office/drawing/2014/main" id="{51728579-9D10-DF41-DD11-25D8B3FC3BA0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9462212" y="1753053"/>
            <a:ext cx="3958187" cy="374477"/>
          </a:xfrm>
          <a:prstGeom prst="rect">
            <a:avLst/>
          </a:prstGeom>
        </p:spPr>
        <p:txBody>
          <a:bodyPr/>
          <a:lstStyle>
            <a:lvl1pPr marL="254000" marR="0" indent="-254000" algn="l" defTabSz="914400" rtl="0" eaLnBrk="1" fontAlgn="auto" latinLnBrk="0" hangingPunct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rgbClr val="FFFFFF"/>
              </a:buClr>
              <a:buSzPct val="130000"/>
              <a:buFont typeface="Arial" panose="020B0604020202020204" pitchFamily="34" charset="0"/>
              <a:buChar char="•"/>
              <a:tabLst/>
              <a:defRPr kumimoji="0" sz="16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Aptos   "/>
                <a:ea typeface="Montserrat Medium"/>
                <a:cs typeface="Montserrat Medium"/>
                <a:sym typeface="Helvetica Neue"/>
              </a:defRPr>
            </a:lvl1pPr>
          </a:lstStyle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" name="Titre de diapositive">
            <a:extLst>
              <a:ext uri="{FF2B5EF4-FFF2-40B4-BE49-F238E27FC236}">
                <a16:creationId xmlns:a16="http://schemas.microsoft.com/office/drawing/2014/main" id="{15F4B899-C281-2AF9-FB37-32B11366E79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18850" y="190035"/>
            <a:ext cx="4889500" cy="717550"/>
          </a:xfrm>
          <a:prstGeom prst="rect">
            <a:avLst/>
          </a:prstGeom>
        </p:spPr>
        <p:txBody>
          <a:bodyPr/>
          <a:lstStyle>
            <a:lvl1pPr>
              <a:defRPr kumimoji="0" lang="fr-FR" sz="4000" b="1" i="0" u="none" strike="noStrike" cap="none" spc="0" normalizeH="0" baseline="0" dirty="0" smtClean="0">
                <a:ln>
                  <a:noFill/>
                </a:ln>
                <a:solidFill>
                  <a:srgbClr val="0B2688"/>
                </a:solidFill>
                <a:effectLst/>
                <a:uFillTx/>
                <a:latin typeface="Aptos" panose="020B0004020202020204" pitchFamily="34" charset="0"/>
                <a:ea typeface="+mn-ea"/>
                <a:cs typeface="+mn-cs"/>
                <a:sym typeface="Montserrat Semi Bold"/>
              </a:defRPr>
            </a:lvl1pPr>
          </a:lstStyle>
          <a:p>
            <a:r>
              <a:rPr lang="fr-FR"/>
              <a:t>Titre partie 2</a:t>
            </a:r>
          </a:p>
        </p:txBody>
      </p:sp>
      <p:grpSp>
        <p:nvGrpSpPr>
          <p:cNvPr id="35" name="Grouper">
            <a:extLst>
              <a:ext uri="{FF2B5EF4-FFF2-40B4-BE49-F238E27FC236}">
                <a16:creationId xmlns:a16="http://schemas.microsoft.com/office/drawing/2014/main" id="{056D047C-53DD-9754-FA68-A37C60E49B9D}"/>
              </a:ext>
            </a:extLst>
          </p:cNvPr>
          <p:cNvGrpSpPr/>
          <p:nvPr userDrawn="1"/>
        </p:nvGrpSpPr>
        <p:grpSpPr>
          <a:xfrm>
            <a:off x="216372" y="6453205"/>
            <a:ext cx="2364701" cy="259237"/>
            <a:chOff x="0" y="0"/>
            <a:chExt cx="4729400" cy="518473"/>
          </a:xfrm>
        </p:grpSpPr>
        <p:pic>
          <p:nvPicPr>
            <p:cNvPr id="36" name="BPI.png" descr="BPI.png">
              <a:extLst>
                <a:ext uri="{FF2B5EF4-FFF2-40B4-BE49-F238E27FC236}">
                  <a16:creationId xmlns:a16="http://schemas.microsoft.com/office/drawing/2014/main" id="{59CEFF3E-C593-7148-7C85-638FEDA8BEE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9441" y="88953"/>
              <a:ext cx="1270958" cy="34056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7" name="Cofinance-par-l-Union-europeenne-V_medium.png" descr="Cofinance-par-l-Union-europeenne-V_medium.png">
              <a:extLst>
                <a:ext uri="{FF2B5EF4-FFF2-40B4-BE49-F238E27FC236}">
                  <a16:creationId xmlns:a16="http://schemas.microsoft.com/office/drawing/2014/main" id="{802E7D94-E6B5-5803-8380-62C51D3B633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91035"/>
              <a:ext cx="1601919" cy="33640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8" name="fondation-entreprendre-logo.png" descr="fondation-entreprendre-logo.png">
              <a:extLst>
                <a:ext uri="{FF2B5EF4-FFF2-40B4-BE49-F238E27FC236}">
                  <a16:creationId xmlns:a16="http://schemas.microsoft.com/office/drawing/2014/main" id="{E1E44310-5A03-C7E5-5AC7-1AFA184B05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29521" y="0"/>
              <a:ext cx="1399880" cy="51847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39" name="Sous-titre de diapositive">
            <a:extLst>
              <a:ext uri="{FF2B5EF4-FFF2-40B4-BE49-F238E27FC236}">
                <a16:creationId xmlns:a16="http://schemas.microsoft.com/office/drawing/2014/main" id="{596DE272-D923-060D-51BA-581E54CD5A3F}"/>
              </a:ext>
            </a:extLst>
          </p:cNvPr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16372" y="631003"/>
            <a:ext cx="6972281" cy="795064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kumimoji="0" sz="2750" b="0" i="0" u="none" strike="noStrike" cap="none" spc="0" normalizeH="0" baseline="0" dirty="0">
                <a:ln>
                  <a:noFill/>
                </a:ln>
                <a:solidFill>
                  <a:srgbClr val="0B2688"/>
                </a:solidFill>
                <a:effectLst/>
                <a:uFillTx/>
                <a:latin typeface="Aptos Light" panose="020B0004020202020204" pitchFamily="34" charset="0"/>
                <a:ea typeface="Montserrat Light"/>
                <a:cs typeface="Montserrat Light"/>
                <a:sym typeface="Helvetica Neue"/>
              </a:defRPr>
            </a:lvl1pPr>
          </a:lstStyle>
          <a:p>
            <a:r>
              <a:t>Sous-</a:t>
            </a:r>
            <a:r>
              <a:rPr err="1"/>
              <a:t>titre</a:t>
            </a:r>
            <a:r>
              <a:t> de diapositive</a:t>
            </a:r>
          </a:p>
        </p:txBody>
      </p:sp>
      <p:pic>
        <p:nvPicPr>
          <p:cNvPr id="3" name="Image 2" descr="Une image contenant texte, Police, Graphique, conception&#10;&#10;Le contenu généré par l’IA peut être incorrect.">
            <a:extLst>
              <a:ext uri="{FF2B5EF4-FFF2-40B4-BE49-F238E27FC236}">
                <a16:creationId xmlns:a16="http://schemas.microsoft.com/office/drawing/2014/main" id="{67564541-9113-3EB4-A5D5-EF36ED9C447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6528" y="6303655"/>
            <a:ext cx="1671343" cy="424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541326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B77C7B8-FD1C-4887-B19A-93B976BDA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476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5C914FD-1DCA-42A1-8CC4-4FEE741CCB84}"/>
              </a:ext>
            </a:extLst>
          </p:cNvPr>
          <p:cNvSpPr/>
          <p:nvPr userDrawn="1"/>
        </p:nvSpPr>
        <p:spPr>
          <a:xfrm>
            <a:off x="0" y="4522123"/>
            <a:ext cx="66504" cy="2335877"/>
          </a:xfrm>
          <a:prstGeom prst="rect">
            <a:avLst/>
          </a:prstGeom>
          <a:solidFill>
            <a:srgbClr val="F34F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2F05C21-B881-411A-9996-4B01653FC086}"/>
              </a:ext>
            </a:extLst>
          </p:cNvPr>
          <p:cNvSpPr/>
          <p:nvPr userDrawn="1"/>
        </p:nvSpPr>
        <p:spPr>
          <a:xfrm>
            <a:off x="0" y="2294313"/>
            <a:ext cx="66504" cy="2227810"/>
          </a:xfrm>
          <a:prstGeom prst="rect">
            <a:avLst/>
          </a:prstGeom>
          <a:solidFill>
            <a:srgbClr val="FFBB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24B61B-6226-4987-AFF7-91E267FC6201}"/>
              </a:ext>
            </a:extLst>
          </p:cNvPr>
          <p:cNvSpPr/>
          <p:nvPr userDrawn="1"/>
        </p:nvSpPr>
        <p:spPr>
          <a:xfrm>
            <a:off x="0" y="0"/>
            <a:ext cx="65986" cy="2294313"/>
          </a:xfrm>
          <a:prstGeom prst="rect">
            <a:avLst/>
          </a:prstGeom>
          <a:solidFill>
            <a:srgbClr val="1595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Image 13" descr="Une image contenant alimentation, dessin&#10;&#10;Description générée automatiquement">
            <a:extLst>
              <a:ext uri="{FF2B5EF4-FFF2-40B4-BE49-F238E27FC236}">
                <a16:creationId xmlns:a16="http://schemas.microsoft.com/office/drawing/2014/main" id="{835C9CB5-6A40-4615-B6CE-E56ADBB59EC7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76717" y="6168788"/>
            <a:ext cx="2214222" cy="689212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0C66DDDD-0A41-4D57-A745-222DCDFC2B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C4247C-AFF1-4AA0-ABCC-90DF6F94B4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5458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63" r:id="rId4"/>
    <p:sldLayoutId id="2147483649" r:id="rId5"/>
    <p:sldLayoutId id="2147483664" r:id="rId6"/>
    <p:sldLayoutId id="2147483665" r:id="rId7"/>
    <p:sldLayoutId id="2147483666" r:id="rId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251B30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Relationship Id="rId9" Type="http://schemas.openxmlformats.org/officeDocument/2006/relationships/image" Target="../media/image2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lineregnier@reseau-entreprendre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>
            <a:extLst>
              <a:ext uri="{FF2B5EF4-FFF2-40B4-BE49-F238E27FC236}">
                <a16:creationId xmlns:a16="http://schemas.microsoft.com/office/drawing/2014/main" id="{5A325583-84E4-1101-D904-CBA7A22F0299}"/>
              </a:ext>
            </a:extLst>
          </p:cNvPr>
          <p:cNvSpPr txBox="1"/>
          <p:nvPr/>
        </p:nvSpPr>
        <p:spPr>
          <a:xfrm>
            <a:off x="5629014" y="5080934"/>
            <a:ext cx="901761" cy="387798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2800" b="1" cap="all" spc="50">
                <a:solidFill>
                  <a:srgbClr val="1595BF"/>
                </a:solidFill>
              </a:rPr>
              <a:t>2025</a:t>
            </a:r>
            <a:endParaRPr lang="fr-FR" sz="2400" b="1" cap="all" spc="50">
              <a:solidFill>
                <a:srgbClr val="1595BF"/>
              </a:solidFill>
            </a:endParaRPr>
          </a:p>
        </p:txBody>
      </p:sp>
      <p:sp>
        <p:nvSpPr>
          <p:cNvPr id="13" name="Espace réservé du contenu 3">
            <a:extLst>
              <a:ext uri="{FF2B5EF4-FFF2-40B4-BE49-F238E27FC236}">
                <a16:creationId xmlns:a16="http://schemas.microsoft.com/office/drawing/2014/main" id="{FEE68F06-1675-FA3E-D9BB-91C39925A275}"/>
              </a:ext>
            </a:extLst>
          </p:cNvPr>
          <p:cNvSpPr txBox="1">
            <a:spLocks/>
          </p:cNvSpPr>
          <p:nvPr/>
        </p:nvSpPr>
        <p:spPr>
          <a:xfrm>
            <a:off x="3076975" y="509739"/>
            <a:ext cx="9153378" cy="1207964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4400" b="1" kern="1200" cap="all" baseline="0">
                <a:ln w="28575">
                  <a:solidFill>
                    <a:schemeClr val="bg1"/>
                  </a:solidFill>
                </a:ln>
                <a:solidFill>
                  <a:srgbClr val="1595BF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200"/>
              <a:t>Ensemble, </a:t>
            </a:r>
            <a:r>
              <a:rPr lang="pt-BR" sz="3600" b="0" err="1">
                <a:solidFill>
                  <a:srgbClr val="FFFFFF"/>
                </a:solidFill>
                <a:latin typeface="Canaro Black"/>
              </a:rPr>
              <a:t>Faisons</a:t>
            </a:r>
            <a:r>
              <a:rPr lang="pt-BR" sz="3600" b="0">
                <a:solidFill>
                  <a:srgbClr val="FFFFFF"/>
                </a:solidFill>
                <a:latin typeface="Canaro Black"/>
              </a:rPr>
              <a:t> </a:t>
            </a:r>
            <a:r>
              <a:rPr lang="pt-BR" sz="3600" b="0" err="1">
                <a:solidFill>
                  <a:srgbClr val="FFFFFF"/>
                </a:solidFill>
                <a:latin typeface="Canaro Black"/>
              </a:rPr>
              <a:t>reussir</a:t>
            </a:r>
            <a:endParaRPr lang="pt-BR" sz="3600" b="0">
              <a:solidFill>
                <a:srgbClr val="FFFFFF"/>
              </a:solidFill>
              <a:latin typeface="Canaro Black"/>
            </a:endParaRPr>
          </a:p>
          <a:p>
            <a:r>
              <a:rPr lang="pt-BR" sz="3600" b="0">
                <a:solidFill>
                  <a:srgbClr val="FFFFFF"/>
                </a:solidFill>
                <a:latin typeface="Canaro Black"/>
              </a:rPr>
              <a:t> </a:t>
            </a:r>
            <a:r>
              <a:rPr lang="pt-BR" sz="3600" b="0" err="1">
                <a:solidFill>
                  <a:srgbClr val="FFFFFF"/>
                </a:solidFill>
                <a:latin typeface="Canaro Black"/>
              </a:rPr>
              <a:t>les</a:t>
            </a:r>
            <a:r>
              <a:rPr lang="pt-BR" sz="3600" b="0">
                <a:solidFill>
                  <a:srgbClr val="FFFFFF"/>
                </a:solidFill>
                <a:latin typeface="Canaro Black"/>
              </a:rPr>
              <a:t> </a:t>
            </a:r>
            <a:r>
              <a:rPr lang="pt-BR" sz="3600" b="0" err="1">
                <a:solidFill>
                  <a:srgbClr val="FFFFFF"/>
                </a:solidFill>
                <a:latin typeface="Canaro Black"/>
              </a:rPr>
              <a:t>entrepreneurs</a:t>
            </a:r>
            <a:r>
              <a:rPr lang="pt-BR" sz="3600" b="0">
                <a:solidFill>
                  <a:srgbClr val="FFFFFF"/>
                </a:solidFill>
                <a:latin typeface="Canaro Black"/>
              </a:rPr>
              <a:t> </a:t>
            </a:r>
            <a:r>
              <a:rPr lang="pt-BR" sz="3600" b="0" err="1">
                <a:solidFill>
                  <a:srgbClr val="FFFFFF"/>
                </a:solidFill>
                <a:latin typeface="Canaro Black"/>
              </a:rPr>
              <a:t>ambitieux</a:t>
            </a:r>
            <a:endParaRPr lang="fr-FR" sz="1600" b="0">
              <a:ln w="28575">
                <a:solidFill>
                  <a:prstClr val="white"/>
                </a:solidFill>
              </a:ln>
              <a:latin typeface="Canaro Black"/>
            </a:endParaRPr>
          </a:p>
        </p:txBody>
      </p:sp>
      <p:pic>
        <p:nvPicPr>
          <p:cNvPr id="14" name="Image 13" descr="Une image contenant texte&#10;&#10;Description générée automatiquement">
            <a:extLst>
              <a:ext uri="{FF2B5EF4-FFF2-40B4-BE49-F238E27FC236}">
                <a16:creationId xmlns:a16="http://schemas.microsoft.com/office/drawing/2014/main" id="{33EDE559-6281-595D-B354-8583E97F7D6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4616" y="625714"/>
            <a:ext cx="2792162" cy="976013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4F16E243-0D7D-C11A-DDF1-59878683A7D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8340" y="5991611"/>
            <a:ext cx="2349500" cy="866389"/>
          </a:xfrm>
          <a:prstGeom prst="rect">
            <a:avLst/>
          </a:prstGeom>
        </p:spPr>
      </p:pic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4352411-6094-4FE4-A2C6-B27ABE79E87A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254379" y="3598612"/>
            <a:ext cx="7976090" cy="1009310"/>
          </a:xfrm>
          <a:solidFill>
            <a:schemeClr val="bg1"/>
          </a:solidFill>
        </p:spPr>
        <p:txBody>
          <a:bodyPr/>
          <a:lstStyle/>
          <a:p>
            <a:r>
              <a:rPr lang="pt-BR" sz="2800" i="1" dirty="0">
                <a:solidFill>
                  <a:srgbClr val="00749A"/>
                </a:solidFill>
              </a:rPr>
              <a:t>“Pour créer des emplois, créons des employeurs"</a:t>
            </a:r>
          </a:p>
          <a:p>
            <a:r>
              <a:rPr lang="pt-BR" sz="2800" i="1" dirty="0">
                <a:solidFill>
                  <a:srgbClr val="00749A"/>
                </a:solidFill>
              </a:rPr>
              <a:t>André Mulliez</a:t>
            </a:r>
            <a:endParaRPr lang="fr-FR" sz="2800" i="1" dirty="0">
              <a:solidFill>
                <a:srgbClr val="0074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926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76C7D67B-DAFE-0B41-A2E1-F8D5887DE402}"/>
              </a:ext>
            </a:extLst>
          </p:cNvPr>
          <p:cNvSpPr txBox="1">
            <a:spLocks/>
          </p:cNvSpPr>
          <p:nvPr/>
        </p:nvSpPr>
        <p:spPr>
          <a:xfrm>
            <a:off x="3076975" y="509739"/>
            <a:ext cx="9153378" cy="1207964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4400" b="1" kern="1200" cap="all" baseline="0">
                <a:ln w="28575">
                  <a:solidFill>
                    <a:schemeClr val="bg1"/>
                  </a:solidFill>
                </a:ln>
                <a:solidFill>
                  <a:srgbClr val="1595BF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200"/>
              <a:t>Ensemble, </a:t>
            </a:r>
            <a:r>
              <a:rPr lang="pt-BR" sz="3600" b="0" err="1">
                <a:solidFill>
                  <a:srgbClr val="FFFFFF"/>
                </a:solidFill>
                <a:latin typeface="Canaro Black"/>
              </a:rPr>
              <a:t>Faisons</a:t>
            </a:r>
            <a:r>
              <a:rPr lang="pt-BR" sz="3600" b="0">
                <a:solidFill>
                  <a:srgbClr val="FFFFFF"/>
                </a:solidFill>
                <a:latin typeface="Canaro Black"/>
              </a:rPr>
              <a:t> </a:t>
            </a:r>
            <a:r>
              <a:rPr lang="pt-BR" sz="3600" b="0" err="1">
                <a:solidFill>
                  <a:srgbClr val="FFFFFF"/>
                </a:solidFill>
                <a:latin typeface="Canaro Black"/>
              </a:rPr>
              <a:t>reussir</a:t>
            </a:r>
            <a:endParaRPr lang="pt-BR" sz="3600" b="0">
              <a:solidFill>
                <a:srgbClr val="FFFFFF"/>
              </a:solidFill>
              <a:latin typeface="Canaro Black"/>
            </a:endParaRPr>
          </a:p>
          <a:p>
            <a:r>
              <a:rPr lang="pt-BR" sz="3600" b="0">
                <a:solidFill>
                  <a:srgbClr val="FFFFFF"/>
                </a:solidFill>
                <a:latin typeface="Canaro Black"/>
              </a:rPr>
              <a:t> </a:t>
            </a:r>
            <a:r>
              <a:rPr lang="pt-BR" sz="3600" b="0" err="1">
                <a:solidFill>
                  <a:srgbClr val="FFFFFF"/>
                </a:solidFill>
                <a:latin typeface="Canaro Black"/>
              </a:rPr>
              <a:t>les</a:t>
            </a:r>
            <a:r>
              <a:rPr lang="pt-BR" sz="3600" b="0">
                <a:solidFill>
                  <a:srgbClr val="FFFFFF"/>
                </a:solidFill>
                <a:latin typeface="Canaro Black"/>
              </a:rPr>
              <a:t> </a:t>
            </a:r>
            <a:r>
              <a:rPr lang="pt-BR" sz="3600" b="0" err="1">
                <a:solidFill>
                  <a:srgbClr val="FFFFFF"/>
                </a:solidFill>
                <a:latin typeface="Canaro Black"/>
              </a:rPr>
              <a:t>entrepreneurs</a:t>
            </a:r>
            <a:r>
              <a:rPr lang="pt-BR" sz="3600" b="0">
                <a:solidFill>
                  <a:srgbClr val="FFFFFF"/>
                </a:solidFill>
                <a:latin typeface="Canaro Black"/>
              </a:rPr>
              <a:t> </a:t>
            </a:r>
            <a:r>
              <a:rPr lang="pt-BR" sz="3600" b="0" err="1">
                <a:solidFill>
                  <a:srgbClr val="FFFFFF"/>
                </a:solidFill>
                <a:latin typeface="Canaro Black"/>
              </a:rPr>
              <a:t>ambitieux</a:t>
            </a:r>
            <a:endParaRPr lang="fr-FR" sz="1600" b="0">
              <a:ln w="28575">
                <a:solidFill>
                  <a:prstClr val="white"/>
                </a:solidFill>
              </a:ln>
              <a:latin typeface="Canaro Black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490E3F-B40A-BFC3-6171-4D96EBD76A68}"/>
              </a:ext>
            </a:extLst>
          </p:cNvPr>
          <p:cNvSpPr/>
          <p:nvPr/>
        </p:nvSpPr>
        <p:spPr>
          <a:xfrm>
            <a:off x="2354411" y="3030123"/>
            <a:ext cx="748317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  <a:buClr>
                <a:schemeClr val="accent5"/>
              </a:buClr>
            </a:pPr>
            <a:r>
              <a:rPr lang="fr-FR" sz="2800" b="1">
                <a:solidFill>
                  <a:srgbClr val="00749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Notre objectif</a:t>
            </a:r>
          </a:p>
          <a:p>
            <a:pPr lvl="0" algn="ctr">
              <a:spcAft>
                <a:spcPts val="0"/>
              </a:spcAft>
              <a:buClr>
                <a:schemeClr val="accent5"/>
              </a:buClr>
            </a:pPr>
            <a:endParaRPr lang="fr-FR" sz="1200" b="1">
              <a:solidFill>
                <a:srgbClr val="00749A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Aft>
                <a:spcPts val="0"/>
              </a:spcAft>
              <a:buClr>
                <a:schemeClr val="accent5"/>
              </a:buClr>
            </a:pPr>
            <a:r>
              <a:rPr lang="fr-FR" sz="2000"/>
              <a:t>Faire émerger les PME et ETI créatrices d’emplois dans nos territoires.</a:t>
            </a:r>
            <a:endParaRPr lang="fr-FR" sz="2000" b="1">
              <a:solidFill>
                <a:srgbClr val="0057A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Image 12" descr="Une image contenant texte&#10;&#10;Description générée automatiquement">
            <a:extLst>
              <a:ext uri="{FF2B5EF4-FFF2-40B4-BE49-F238E27FC236}">
                <a16:creationId xmlns:a16="http://schemas.microsoft.com/office/drawing/2014/main" id="{E330EA3D-0CE1-E769-82CC-126B1974A2D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4616" y="625714"/>
            <a:ext cx="2792162" cy="976013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3BFD8F9F-4B92-A5BB-A696-897629B476C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21250" y="5938412"/>
            <a:ext cx="2349500" cy="86638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F2FA14C-44D8-769D-8200-4EC08FCC4B2D}"/>
              </a:ext>
            </a:extLst>
          </p:cNvPr>
          <p:cNvSpPr/>
          <p:nvPr/>
        </p:nvSpPr>
        <p:spPr>
          <a:xfrm>
            <a:off x="4185461" y="4510016"/>
            <a:ext cx="3821075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  <a:buClr>
                <a:schemeClr val="accent5"/>
              </a:buClr>
            </a:pPr>
            <a:r>
              <a:rPr lang="fr-FR" sz="2800" b="1">
                <a:solidFill>
                  <a:srgbClr val="00749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Nos valeurs </a:t>
            </a:r>
          </a:p>
          <a:p>
            <a:pPr lvl="0" algn="ctr">
              <a:spcAft>
                <a:spcPts val="0"/>
              </a:spcAft>
              <a:buClr>
                <a:schemeClr val="accent5"/>
              </a:buClr>
            </a:pPr>
            <a:endParaRPr lang="fr-FR" sz="1200" b="1">
              <a:solidFill>
                <a:srgbClr val="00749A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9238" lvl="0" algn="just">
              <a:spcAft>
                <a:spcPts val="0"/>
              </a:spcAft>
              <a:buClr>
                <a:schemeClr val="accent5"/>
              </a:buClr>
              <a:buSzPct val="50000"/>
              <a:tabLst>
                <a:tab pos="534988" algn="l"/>
              </a:tabLst>
            </a:pPr>
            <a:r>
              <a:rPr lang="fr-FR" sz="200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L’important c’est la personne</a:t>
            </a:r>
          </a:p>
          <a:p>
            <a:pPr marL="249238" lvl="0" algn="just">
              <a:spcAft>
                <a:spcPts val="0"/>
              </a:spcAft>
              <a:buClr>
                <a:schemeClr val="accent5"/>
              </a:buClr>
              <a:buSzPct val="50000"/>
              <a:tabLst>
                <a:tab pos="534988" algn="l"/>
              </a:tabLst>
            </a:pPr>
            <a:r>
              <a:rPr lang="fr-FR" sz="200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principe c’est la gratuité</a:t>
            </a:r>
          </a:p>
          <a:p>
            <a:pPr marL="249238" algn="just">
              <a:buClr>
                <a:schemeClr val="accent5"/>
              </a:buClr>
              <a:buSzPct val="50000"/>
              <a:tabLst>
                <a:tab pos="534988" algn="l"/>
              </a:tabLst>
            </a:pPr>
            <a:r>
              <a:rPr lang="fr-FR" sz="200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L’esprit c’est la réciprocité</a:t>
            </a:r>
          </a:p>
        </p:txBody>
      </p:sp>
    </p:spTree>
    <p:extLst>
      <p:ext uri="{BB962C8B-B14F-4D97-AF65-F5344CB8AC3E}">
        <p14:creationId xmlns:p14="http://schemas.microsoft.com/office/powerpoint/2010/main" val="1192326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exte 3">
            <a:extLst>
              <a:ext uri="{FF2B5EF4-FFF2-40B4-BE49-F238E27FC236}">
                <a16:creationId xmlns:a16="http://schemas.microsoft.com/office/drawing/2014/main" id="{9FB6990E-B614-EF13-5FE2-F6B2F898B4E1}"/>
              </a:ext>
            </a:extLst>
          </p:cNvPr>
          <p:cNvSpPr txBox="1">
            <a:spLocks/>
          </p:cNvSpPr>
          <p:nvPr/>
        </p:nvSpPr>
        <p:spPr>
          <a:xfrm>
            <a:off x="5999852" y="2041907"/>
            <a:ext cx="5867893" cy="2774186"/>
          </a:xfrm>
          <a:prstGeom prst="rect">
            <a:avLst/>
          </a:prstGeom>
        </p:spPr>
        <p:txBody>
          <a:bodyPr lIns="45720" tIns="22860" rIns="45720" bIns="22860" anchor="t"/>
          <a:lstStyle>
            <a:lvl1pPr marL="609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1219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1828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kumimoji="0" sz="10000" b="1" i="0" u="none" strike="noStrike" cap="none" spc="0" normalizeH="0" baseline="0" dirty="0">
                <a:ln>
                  <a:noFill/>
                </a:ln>
                <a:solidFill>
                  <a:srgbClr val="2C909C"/>
                </a:solidFill>
                <a:effectLst/>
                <a:uFillTx/>
                <a:latin typeface="Aptos" panose="020B0004020202020204" pitchFamily="34" charset="0"/>
                <a:ea typeface="+mn-ea"/>
                <a:cs typeface="+mn-cs"/>
                <a:sym typeface="Montserrat Semi Bold"/>
              </a:defRPr>
            </a:lvl3pPr>
            <a:lvl4pPr marL="2438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30480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marL="0" indent="0">
              <a:buNone/>
            </a:pPr>
            <a:r>
              <a:rPr lang="fr-FR" sz="4000" b="1">
                <a:solidFill>
                  <a:srgbClr val="0B2688"/>
                </a:solidFill>
                <a:latin typeface="Aptos"/>
                <a:sym typeface="Montserrat Semi Bold"/>
              </a:rPr>
              <a:t>Réseau Entreprendre® : </a:t>
            </a:r>
            <a:endParaRPr lang="fr-FR" sz="4000" b="1">
              <a:solidFill>
                <a:srgbClr val="FFFFFF"/>
              </a:solidFill>
              <a:latin typeface="Aptos"/>
              <a:sym typeface="Montserrat Semi Bold"/>
            </a:endParaRPr>
          </a:p>
          <a:p>
            <a:pPr marL="0" indent="0">
              <a:buNone/>
            </a:pPr>
            <a:r>
              <a:rPr lang="fr-FR" sz="4000" b="1">
                <a:solidFill>
                  <a:srgbClr val="0B2688"/>
                </a:solidFill>
                <a:latin typeface="Aptos"/>
                <a:sym typeface="Montserrat Semi Bold"/>
              </a:rPr>
              <a:t>1er réseau d’accompagnement privé en Europe</a:t>
            </a:r>
            <a:endParaRPr lang="fr-FR" sz="4000" b="1">
              <a:solidFill>
                <a:schemeClr val="bg1"/>
              </a:solidFill>
              <a:latin typeface="Aptos"/>
            </a:endParaRPr>
          </a:p>
        </p:txBody>
      </p:sp>
      <p:sp>
        <p:nvSpPr>
          <p:cNvPr id="5" name="Rectangle">
            <a:extLst>
              <a:ext uri="{FF2B5EF4-FFF2-40B4-BE49-F238E27FC236}">
                <a16:creationId xmlns:a16="http://schemas.microsoft.com/office/drawing/2014/main" id="{889CD0B3-6E02-B913-9A49-FA7B0A3D682A}"/>
              </a:ext>
            </a:extLst>
          </p:cNvPr>
          <p:cNvSpPr/>
          <p:nvPr/>
        </p:nvSpPr>
        <p:spPr>
          <a:xfrm rot="5400000">
            <a:off x="-557535" y="547131"/>
            <a:ext cx="6868404" cy="5753335"/>
          </a:xfrm>
          <a:prstGeom prst="rect">
            <a:avLst/>
          </a:prstGeom>
          <a:gradFill flip="none" rotWithShape="1">
            <a:gsLst>
              <a:gs pos="0">
                <a:srgbClr val="EA3B5C"/>
              </a:gs>
              <a:gs pos="100000">
                <a:srgbClr val="5F0F99"/>
              </a:gs>
            </a:gsLst>
            <a:path path="circle">
              <a:fillToRect l="100000" b="100000"/>
            </a:path>
            <a:tileRect t="-100000" r="-100000"/>
          </a:gradFill>
          <a:ln w="12700" cap="flat">
            <a:noFill/>
            <a:miter lim="400000"/>
          </a:ln>
          <a:effectLst/>
        </p:spPr>
        <p:txBody>
          <a:bodyPr wrap="square" lIns="25400" tIns="25400" rIns="25400" bIns="25400" numCol="1" anchor="ctr">
            <a:noAutofit/>
          </a:bodyPr>
          <a:lstStyle>
            <a:def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2286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4572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6858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9144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11430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13716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16002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18288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defTabSz="412750"/>
            <a:endParaRPr sz="1600">
              <a:solidFill>
                <a:srgbClr val="FFFFFF"/>
              </a:solidFill>
              <a:latin typeface="Helvetica Neue Medium"/>
            </a:endParaRPr>
          </a:p>
        </p:txBody>
      </p:sp>
      <p:pic>
        <p:nvPicPr>
          <p:cNvPr id="6" name="pasted-image.pdf" descr="pasted-image.pdf">
            <a:extLst>
              <a:ext uri="{FF2B5EF4-FFF2-40B4-BE49-F238E27FC236}">
                <a16:creationId xmlns:a16="http://schemas.microsoft.com/office/drawing/2014/main" id="{5D765187-86B1-8FA1-1513-9785EA36019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48685" y="564802"/>
            <a:ext cx="2566036" cy="2426399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Figure">
            <a:extLst>
              <a:ext uri="{FF2B5EF4-FFF2-40B4-BE49-F238E27FC236}">
                <a16:creationId xmlns:a16="http://schemas.microsoft.com/office/drawing/2014/main" id="{39B28EFF-BF63-6866-46DE-EA2012A364D8}"/>
              </a:ext>
            </a:extLst>
          </p:cNvPr>
          <p:cNvSpPr/>
          <p:nvPr/>
        </p:nvSpPr>
        <p:spPr>
          <a:xfrm rot="5760540">
            <a:off x="-503254" y="-1223200"/>
            <a:ext cx="2411832" cy="21553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4" extrusionOk="0">
                <a:moveTo>
                  <a:pt x="4473" y="968"/>
                </a:moveTo>
                <a:cubicBezTo>
                  <a:pt x="848" y="2151"/>
                  <a:pt x="12" y="7026"/>
                  <a:pt x="0" y="12672"/>
                </a:cubicBezTo>
                <a:lnTo>
                  <a:pt x="0" y="12732"/>
                </a:lnTo>
                <a:cubicBezTo>
                  <a:pt x="12" y="18298"/>
                  <a:pt x="3379" y="21487"/>
                  <a:pt x="7864" y="21543"/>
                </a:cubicBezTo>
                <a:cubicBezTo>
                  <a:pt x="12361" y="21600"/>
                  <a:pt x="21581" y="18225"/>
                  <a:pt x="21600" y="12974"/>
                </a:cubicBezTo>
                <a:lnTo>
                  <a:pt x="21600" y="12941"/>
                </a:lnTo>
                <a:cubicBezTo>
                  <a:pt x="21599" y="12794"/>
                  <a:pt x="21592" y="12645"/>
                  <a:pt x="21576" y="12496"/>
                </a:cubicBezTo>
                <a:cubicBezTo>
                  <a:pt x="21004" y="6882"/>
                  <a:pt x="19476" y="1984"/>
                  <a:pt x="15950" y="866"/>
                </a:cubicBezTo>
                <a:cubicBezTo>
                  <a:pt x="14082" y="274"/>
                  <a:pt x="12229" y="0"/>
                  <a:pt x="10412" y="0"/>
                </a:cubicBezTo>
                <a:cubicBezTo>
                  <a:pt x="8378" y="0"/>
                  <a:pt x="6388" y="343"/>
                  <a:pt x="4473" y="968"/>
                </a:cubicBezTo>
              </a:path>
            </a:pathLst>
          </a:custGeom>
          <a:solidFill>
            <a:srgbClr val="FFFFFF">
              <a:alpha val="27946"/>
            </a:srgbClr>
          </a:solidFill>
          <a:ln w="12700">
            <a:miter lim="400000"/>
          </a:ln>
        </p:spPr>
        <p:txBody>
          <a:bodyPr lIns="25400" tIns="25400" rIns="25400" bIns="25400" anchor="ctr"/>
          <a:lstStyle>
            <a:def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2286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4572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6858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9144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11430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13716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16002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18288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defTabSz="41275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grpSp>
        <p:nvGrpSpPr>
          <p:cNvPr id="8" name="Grouper">
            <a:extLst>
              <a:ext uri="{FF2B5EF4-FFF2-40B4-BE49-F238E27FC236}">
                <a16:creationId xmlns:a16="http://schemas.microsoft.com/office/drawing/2014/main" id="{8E582D73-5CA2-8CF5-D439-6A4C6B9BD186}"/>
              </a:ext>
            </a:extLst>
          </p:cNvPr>
          <p:cNvGrpSpPr/>
          <p:nvPr/>
        </p:nvGrpSpPr>
        <p:grpSpPr>
          <a:xfrm>
            <a:off x="5999852" y="6453206"/>
            <a:ext cx="2364701" cy="259237"/>
            <a:chOff x="0" y="0"/>
            <a:chExt cx="4729400" cy="518473"/>
          </a:xfrm>
        </p:grpSpPr>
        <p:pic>
          <p:nvPicPr>
            <p:cNvPr id="9" name="BPI.png" descr="BPI.png">
              <a:extLst>
                <a:ext uri="{FF2B5EF4-FFF2-40B4-BE49-F238E27FC236}">
                  <a16:creationId xmlns:a16="http://schemas.microsoft.com/office/drawing/2014/main" id="{571B218C-7B74-752E-8E8F-9A6136F26A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9441" y="88953"/>
              <a:ext cx="1270958" cy="34056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0" name="Cofinance-par-l-Union-europeenne-V_medium.png" descr="Cofinance-par-l-Union-europeenne-V_medium.png">
              <a:extLst>
                <a:ext uri="{FF2B5EF4-FFF2-40B4-BE49-F238E27FC236}">
                  <a16:creationId xmlns:a16="http://schemas.microsoft.com/office/drawing/2014/main" id="{17DA2FEE-3AAA-B3E8-3153-AA4BB81FA51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91035"/>
              <a:ext cx="1601919" cy="33640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1" name="fondation-entreprendre-logo.png" descr="fondation-entreprendre-logo.png">
              <a:extLst>
                <a:ext uri="{FF2B5EF4-FFF2-40B4-BE49-F238E27FC236}">
                  <a16:creationId xmlns:a16="http://schemas.microsoft.com/office/drawing/2014/main" id="{C48E75F3-E2D5-70C0-0F3A-A5DD572AC83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29521" y="0"/>
              <a:ext cx="1399880" cy="51847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17" name="Image 16" descr="Une image contenant habits, intérieur, personne, chaise&#10;&#10;Le contenu généré par l’IA peut être incorrect.">
            <a:extLst>
              <a:ext uri="{FF2B5EF4-FFF2-40B4-BE49-F238E27FC236}">
                <a16:creationId xmlns:a16="http://schemas.microsoft.com/office/drawing/2014/main" id="{84618637-9B75-8C2F-8265-D23AF167CA73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65" r="33544" b="16138"/>
          <a:stretch>
            <a:fillRect/>
          </a:stretch>
        </p:blipFill>
        <p:spPr>
          <a:xfrm>
            <a:off x="1051719" y="1811053"/>
            <a:ext cx="4438408" cy="3005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17064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>
            <a:extLst>
              <a:ext uri="{FF2B5EF4-FFF2-40B4-BE49-F238E27FC236}">
                <a16:creationId xmlns:a16="http://schemas.microsoft.com/office/drawing/2014/main" id="{E9EA9F3D-2903-0786-2F64-919FAC06CF75}"/>
              </a:ext>
            </a:extLst>
          </p:cNvPr>
          <p:cNvSpPr txBox="1"/>
          <p:nvPr/>
        </p:nvSpPr>
        <p:spPr>
          <a:xfrm>
            <a:off x="9178290" y="784313"/>
            <a:ext cx="301371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4000" b="1">
                <a:solidFill>
                  <a:schemeClr val="bg1"/>
                </a:solidFill>
                <a:latin typeface="Aptos ExtraBold" panose="020B0004020202020204" pitchFamily="34" charset="0"/>
              </a:rPr>
              <a:t>65</a:t>
            </a:r>
          </a:p>
          <a:p>
            <a:pPr>
              <a:defRPr/>
            </a:pPr>
            <a:r>
              <a:rPr lang="fr-FR" sz="2800">
                <a:solidFill>
                  <a:schemeClr val="bg1"/>
                </a:solidFill>
                <a:latin typeface="Aptos SemiBold" panose="020B0004020202020204" pitchFamily="34" charset="0"/>
              </a:rPr>
              <a:t>ASSOCIATIONS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1A2B131-FF0F-3940-994E-AB0ED90B0A9B}"/>
              </a:ext>
            </a:extLst>
          </p:cNvPr>
          <p:cNvSpPr txBox="1"/>
          <p:nvPr/>
        </p:nvSpPr>
        <p:spPr>
          <a:xfrm>
            <a:off x="9178290" y="2687128"/>
            <a:ext cx="309372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400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 ExtraBold" panose="020B0004020202020204" pitchFamily="34" charset="0"/>
              </a:defRPr>
            </a:lvl1pPr>
          </a:lstStyle>
          <a:p>
            <a:r>
              <a:rPr lang="fr-FR"/>
              <a:t>141</a:t>
            </a:r>
          </a:p>
          <a:p>
            <a:r>
              <a:rPr lang="fr-FR" sz="2800" b="0">
                <a:latin typeface="Aptos SemiBold" panose="020B0004020202020204" pitchFamily="34" charset="0"/>
              </a:rPr>
              <a:t>IMPLANTATIONS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54FCC13-3E04-99FA-4E78-6D2B1905BA1F}"/>
              </a:ext>
            </a:extLst>
          </p:cNvPr>
          <p:cNvSpPr txBox="1"/>
          <p:nvPr/>
        </p:nvSpPr>
        <p:spPr>
          <a:xfrm>
            <a:off x="9178290" y="4381733"/>
            <a:ext cx="301371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400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 ExtraBold" panose="020B0004020202020204" pitchFamily="34" charset="0"/>
              </a:defRPr>
            </a:lvl1pPr>
          </a:lstStyle>
          <a:p>
            <a:r>
              <a:rPr lang="fr-FR"/>
              <a:t>10</a:t>
            </a:r>
          </a:p>
          <a:p>
            <a:r>
              <a:rPr lang="fr-FR" sz="2800" b="0">
                <a:latin typeface="Aptos SemiBold" panose="020B0004020202020204" pitchFamily="34" charset="0"/>
              </a:rPr>
              <a:t>PAYS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3589BE5-252D-D855-4763-B31F563EA970}"/>
              </a:ext>
            </a:extLst>
          </p:cNvPr>
          <p:cNvSpPr/>
          <p:nvPr/>
        </p:nvSpPr>
        <p:spPr>
          <a:xfrm>
            <a:off x="0" y="570474"/>
            <a:ext cx="6366510" cy="56474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2" name="Image 1" descr="Une image contenant carte, texte&#10;&#10;Le contenu généré par l’IA peut être incorrect.">
            <a:extLst>
              <a:ext uri="{FF2B5EF4-FFF2-40B4-BE49-F238E27FC236}">
                <a16:creationId xmlns:a16="http://schemas.microsoft.com/office/drawing/2014/main" id="{C8213C62-0786-1457-8433-FD674EDD74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7991" y="1194528"/>
            <a:ext cx="7015872" cy="5502615"/>
          </a:xfrm>
          <a:prstGeom prst="rect">
            <a:avLst/>
          </a:prstGeom>
        </p:spPr>
      </p:pic>
      <p:sp>
        <p:nvSpPr>
          <p:cNvPr id="6" name="LA VISION…">
            <a:extLst>
              <a:ext uri="{FF2B5EF4-FFF2-40B4-BE49-F238E27FC236}">
                <a16:creationId xmlns:a16="http://schemas.microsoft.com/office/drawing/2014/main" id="{12DDE648-AE27-0C7D-6D04-5127B99B6872}"/>
              </a:ext>
            </a:extLst>
          </p:cNvPr>
          <p:cNvSpPr txBox="1"/>
          <p:nvPr/>
        </p:nvSpPr>
        <p:spPr>
          <a:xfrm>
            <a:off x="642713" y="160858"/>
            <a:ext cx="6268224" cy="11628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square" lIns="25400" tIns="25400" rIns="25400" bIns="25400" anchor="ctr">
            <a:spAutoFit/>
          </a:bodyPr>
          <a:lstStyle>
            <a:def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2286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4572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6858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9144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11430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13716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16002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1828800" algn="ctr" defTabSz="121916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algn="l" defTabSz="825500">
              <a:lnSpc>
                <a:spcPct val="90000"/>
              </a:lnSpc>
              <a:defRPr sz="8000">
                <a:solidFill>
                  <a:srgbClr val="FFFFFF"/>
                </a:solidFill>
                <a:latin typeface="Montserrat Extra Bold"/>
                <a:ea typeface="Montserrat Extra Bold"/>
                <a:cs typeface="Montserrat Extra Bold"/>
                <a:sym typeface="Montserrat Extra Bold"/>
              </a:defRPr>
            </a:pPr>
            <a:r>
              <a:rPr lang="fr-FR" sz="4000" dirty="0">
                <a:solidFill>
                  <a:srgbClr val="E93B64"/>
                </a:solidFill>
                <a:latin typeface="Aptos ExtraBold" panose="020B0004020202020204" pitchFamily="34" charset="0"/>
              </a:rPr>
              <a:t>NOTRE </a:t>
            </a:r>
            <a:r>
              <a:rPr lang="fr-FR" sz="4000" dirty="0" err="1">
                <a:solidFill>
                  <a:srgbClr val="E93B64"/>
                </a:solidFill>
                <a:latin typeface="Aptos ExtraBold" panose="020B0004020202020204" pitchFamily="34" charset="0"/>
              </a:rPr>
              <a:t>R</a:t>
            </a:r>
            <a:r>
              <a:rPr lang="fr-FR" sz="4000" cap="all" dirty="0" err="1">
                <a:solidFill>
                  <a:srgbClr val="E93B64"/>
                </a:solidFill>
                <a:latin typeface="Aptos ExtraBold" panose="020B0004020202020204" pitchFamily="34" charset="0"/>
              </a:rPr>
              <a:t>é</a:t>
            </a:r>
            <a:r>
              <a:rPr lang="fr-FR" sz="4000" dirty="0" err="1">
                <a:solidFill>
                  <a:srgbClr val="E93B64"/>
                </a:solidFill>
                <a:latin typeface="Aptos ExtraBold" panose="020B0004020202020204" pitchFamily="34" charset="0"/>
              </a:rPr>
              <a:t>SEAU</a:t>
            </a:r>
            <a:endParaRPr lang="fr-FR" sz="4000" dirty="0">
              <a:solidFill>
                <a:srgbClr val="E93B64"/>
              </a:solidFill>
              <a:latin typeface="Aptos ExtraBold" panose="020B0004020202020204" pitchFamily="34" charset="0"/>
            </a:endParaRPr>
          </a:p>
          <a:p>
            <a:pPr algn="l" defTabSz="825500">
              <a:lnSpc>
                <a:spcPct val="90000"/>
              </a:lnSpc>
              <a:defRPr sz="8000">
                <a:solidFill>
                  <a:srgbClr val="FFFFFF"/>
                </a:solidFill>
                <a:latin typeface="Montserrat Thin"/>
                <a:ea typeface="Montserrat Thin"/>
                <a:cs typeface="Montserrat Thin"/>
                <a:sym typeface="Montserrat Thin"/>
              </a:defRPr>
            </a:pPr>
            <a:r>
              <a:rPr lang="fr-FR" sz="4000" dirty="0">
                <a:solidFill>
                  <a:srgbClr val="E93B64"/>
                </a:solidFill>
                <a:latin typeface="Aptos Light" panose="020B0004020202020204" pitchFamily="34" charset="0"/>
              </a:rPr>
              <a:t>dans le monde</a:t>
            </a:r>
            <a:endParaRPr sz="8000" dirty="0">
              <a:solidFill>
                <a:srgbClr val="E93B64"/>
              </a:solidFill>
              <a:latin typeface="Aptos Light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74496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C7127A13-2C4F-4A42-A508-6C7B795AC21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8340" y="5991611"/>
            <a:ext cx="2349500" cy="866389"/>
          </a:xfrm>
          <a:prstGeom prst="rect">
            <a:avLst/>
          </a:prstGeom>
        </p:spPr>
      </p:pic>
      <p:sp>
        <p:nvSpPr>
          <p:cNvPr id="9" name="Espace réservé du contenu 3">
            <a:extLst>
              <a:ext uri="{FF2B5EF4-FFF2-40B4-BE49-F238E27FC236}">
                <a16:creationId xmlns:a16="http://schemas.microsoft.com/office/drawing/2014/main" id="{1C58FB11-7FC5-8447-8559-E0E9525268FF}"/>
              </a:ext>
            </a:extLst>
          </p:cNvPr>
          <p:cNvSpPr txBox="1">
            <a:spLocks/>
          </p:cNvSpPr>
          <p:nvPr/>
        </p:nvSpPr>
        <p:spPr>
          <a:xfrm>
            <a:off x="3188524" y="852874"/>
            <a:ext cx="9153378" cy="701869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4400" b="1" kern="1200" cap="all" baseline="0">
                <a:ln w="28575">
                  <a:solidFill>
                    <a:schemeClr val="bg1"/>
                  </a:solidFill>
                </a:ln>
                <a:solidFill>
                  <a:srgbClr val="1595BF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200"/>
              <a:t>NOTRE</a:t>
            </a:r>
            <a:r>
              <a:rPr lang="pt-BR" sz="3200">
                <a:solidFill>
                  <a:srgbClr val="FFFFFF"/>
                </a:solidFill>
              </a:rPr>
              <a:t> </a:t>
            </a:r>
            <a:r>
              <a:rPr lang="pt-BR" sz="3600" b="0" err="1">
                <a:solidFill>
                  <a:srgbClr val="FFFFFF"/>
                </a:solidFill>
                <a:latin typeface="Canaro Black"/>
              </a:rPr>
              <a:t>terRiTOIRE</a:t>
            </a:r>
            <a:endParaRPr lang="fr-FR" sz="1600" b="0">
              <a:ln w="28575">
                <a:solidFill>
                  <a:prstClr val="white"/>
                </a:solidFill>
              </a:ln>
              <a:latin typeface="Canaro Black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F17ADC5-CFE6-2656-B53A-30E5E81DCD2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47840" y="3921940"/>
            <a:ext cx="4244821" cy="1321268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FA7A39FC-BF11-31D8-864E-846FC9BAB4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26947" y="2379958"/>
            <a:ext cx="3936103" cy="4405232"/>
          </a:xfrm>
          <a:prstGeom prst="rect">
            <a:avLst/>
          </a:prstGeom>
        </p:spPr>
      </p:pic>
      <p:pic>
        <p:nvPicPr>
          <p:cNvPr id="8" name="Image 7" descr="Une image contenant texte&#10;&#10;Description générée automatiquement">
            <a:extLst>
              <a:ext uri="{FF2B5EF4-FFF2-40B4-BE49-F238E27FC236}">
                <a16:creationId xmlns:a16="http://schemas.microsoft.com/office/drawing/2014/main" id="{A744BA98-C051-C460-E109-1C29DB2E7F3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4616" y="625714"/>
            <a:ext cx="2792162" cy="97601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594277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igure">
            <a:extLst>
              <a:ext uri="{FF2B5EF4-FFF2-40B4-BE49-F238E27FC236}">
                <a16:creationId xmlns:a16="http://schemas.microsoft.com/office/drawing/2014/main" id="{24AF12D0-D48A-E46C-5F0A-FD80C91CB9E2}"/>
              </a:ext>
            </a:extLst>
          </p:cNvPr>
          <p:cNvSpPr/>
          <p:nvPr/>
        </p:nvSpPr>
        <p:spPr>
          <a:xfrm rot="10374036">
            <a:off x="-779009" y="2740879"/>
            <a:ext cx="3500953" cy="31286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4" extrusionOk="0">
                <a:moveTo>
                  <a:pt x="4473" y="968"/>
                </a:moveTo>
                <a:cubicBezTo>
                  <a:pt x="848" y="2151"/>
                  <a:pt x="12" y="7026"/>
                  <a:pt x="0" y="12672"/>
                </a:cubicBezTo>
                <a:lnTo>
                  <a:pt x="0" y="12732"/>
                </a:lnTo>
                <a:cubicBezTo>
                  <a:pt x="12" y="18298"/>
                  <a:pt x="3379" y="21487"/>
                  <a:pt x="7864" y="21543"/>
                </a:cubicBezTo>
                <a:cubicBezTo>
                  <a:pt x="12361" y="21600"/>
                  <a:pt x="21581" y="18225"/>
                  <a:pt x="21600" y="12974"/>
                </a:cubicBezTo>
                <a:lnTo>
                  <a:pt x="21600" y="12941"/>
                </a:lnTo>
                <a:cubicBezTo>
                  <a:pt x="21599" y="12794"/>
                  <a:pt x="21592" y="12645"/>
                  <a:pt x="21576" y="12496"/>
                </a:cubicBezTo>
                <a:cubicBezTo>
                  <a:pt x="21004" y="6882"/>
                  <a:pt x="19476" y="1984"/>
                  <a:pt x="15950" y="866"/>
                </a:cubicBezTo>
                <a:cubicBezTo>
                  <a:pt x="14082" y="274"/>
                  <a:pt x="12229" y="0"/>
                  <a:pt x="10412" y="0"/>
                </a:cubicBezTo>
                <a:cubicBezTo>
                  <a:pt x="8378" y="0"/>
                  <a:pt x="6388" y="343"/>
                  <a:pt x="4473" y="968"/>
                </a:cubicBezTo>
              </a:path>
            </a:pathLst>
          </a:custGeom>
          <a:solidFill>
            <a:srgbClr val="4ACAD0">
              <a:alpha val="13671"/>
            </a:srgb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defTabSz="41275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5" name="pasted-image.png" descr="pasted-image.png">
            <a:extLst>
              <a:ext uri="{FF2B5EF4-FFF2-40B4-BE49-F238E27FC236}">
                <a16:creationId xmlns:a16="http://schemas.microsoft.com/office/drawing/2014/main" id="{28A4C4DF-D80B-DFF3-6B15-80A7D2AA453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3508" y="1439535"/>
            <a:ext cx="1910053" cy="1719643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Figure">
            <a:extLst>
              <a:ext uri="{FF2B5EF4-FFF2-40B4-BE49-F238E27FC236}">
                <a16:creationId xmlns:a16="http://schemas.microsoft.com/office/drawing/2014/main" id="{8FACBC88-3E5D-BD29-776F-4A8EF9614D7F}"/>
              </a:ext>
            </a:extLst>
          </p:cNvPr>
          <p:cNvSpPr/>
          <p:nvPr/>
        </p:nvSpPr>
        <p:spPr>
          <a:xfrm rot="7372011">
            <a:off x="525288" y="1912377"/>
            <a:ext cx="2930612" cy="29167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4" extrusionOk="0">
                <a:moveTo>
                  <a:pt x="4473" y="968"/>
                </a:moveTo>
                <a:cubicBezTo>
                  <a:pt x="848" y="2151"/>
                  <a:pt x="12" y="7026"/>
                  <a:pt x="0" y="12672"/>
                </a:cubicBezTo>
                <a:lnTo>
                  <a:pt x="0" y="12732"/>
                </a:lnTo>
                <a:cubicBezTo>
                  <a:pt x="12" y="18298"/>
                  <a:pt x="3379" y="21487"/>
                  <a:pt x="7864" y="21543"/>
                </a:cubicBezTo>
                <a:cubicBezTo>
                  <a:pt x="12361" y="21600"/>
                  <a:pt x="21581" y="18225"/>
                  <a:pt x="21600" y="12974"/>
                </a:cubicBezTo>
                <a:lnTo>
                  <a:pt x="21600" y="12941"/>
                </a:lnTo>
                <a:cubicBezTo>
                  <a:pt x="21599" y="12794"/>
                  <a:pt x="21592" y="12645"/>
                  <a:pt x="21576" y="12496"/>
                </a:cubicBezTo>
                <a:cubicBezTo>
                  <a:pt x="21004" y="6882"/>
                  <a:pt x="19476" y="1984"/>
                  <a:pt x="15950" y="866"/>
                </a:cubicBezTo>
                <a:cubicBezTo>
                  <a:pt x="14082" y="274"/>
                  <a:pt x="12229" y="0"/>
                  <a:pt x="10412" y="0"/>
                </a:cubicBezTo>
                <a:cubicBezTo>
                  <a:pt x="8378" y="0"/>
                  <a:pt x="6388" y="343"/>
                  <a:pt x="4473" y="968"/>
                </a:cubicBezTo>
              </a:path>
            </a:pathLst>
          </a:custGeom>
          <a:gradFill>
            <a:gsLst>
              <a:gs pos="0">
                <a:srgbClr val="EA3B5C"/>
              </a:gs>
              <a:gs pos="100000">
                <a:srgbClr val="5F0F99"/>
              </a:gs>
            </a:gsLst>
            <a:lin ang="7034049"/>
          </a:gradFill>
          <a:ln w="12700">
            <a:miter lim="400000"/>
          </a:ln>
        </p:spPr>
        <p:txBody>
          <a:bodyPr lIns="25400" tIns="25400" rIns="25400" bIns="25400" anchor="ctr"/>
          <a:lstStyle/>
          <a:p>
            <a:pPr defTabSz="41275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0CB280FB-9DDC-39E0-C0EE-219862E36C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73696" y="1472457"/>
            <a:ext cx="2555753" cy="585071"/>
          </a:xfrm>
        </p:spPr>
        <p:txBody>
          <a:bodyPr/>
          <a:lstStyle/>
          <a:p>
            <a:r>
              <a:rPr lang="fr-FR">
                <a:latin typeface="Aptos Light" panose="020B0004020202020204" pitchFamily="34" charset="0"/>
              </a:rPr>
              <a:t>À minima </a:t>
            </a:r>
            <a:r>
              <a:rPr lang="fr-FR">
                <a:latin typeface="Aptos ExtraBold" panose="020B0004020202020204" pitchFamily="34" charset="0"/>
              </a:rPr>
              <a:t>5 emplois</a:t>
            </a:r>
            <a:br>
              <a:rPr lang="fr-FR">
                <a:latin typeface="Aptos ExtraBold" panose="020B0004020202020204" pitchFamily="34" charset="0"/>
              </a:rPr>
            </a:br>
            <a:r>
              <a:rPr lang="fr-FR">
                <a:latin typeface="Aptos ExtraBold" panose="020B0004020202020204" pitchFamily="34" charset="0"/>
              </a:rPr>
              <a:t>à 3 ans</a:t>
            </a:r>
          </a:p>
          <a:p>
            <a:endParaRPr lang="fr-FR">
              <a:latin typeface="Aptos Light" panose="020B0004020202020204" pitchFamily="34" charset="0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B1FDA49A-45FD-9DFD-610E-F75E5BD0F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62" y="178237"/>
            <a:ext cx="4889500" cy="717550"/>
          </a:xfrm>
        </p:spPr>
        <p:txBody>
          <a:bodyPr/>
          <a:lstStyle/>
          <a:p>
            <a:r>
              <a:rPr lang="fr-FR"/>
              <a:t>Notre singularité</a:t>
            </a:r>
          </a:p>
        </p:txBody>
      </p:sp>
      <p:sp>
        <p:nvSpPr>
          <p:cNvPr id="14" name="1">
            <a:extLst>
              <a:ext uri="{FF2B5EF4-FFF2-40B4-BE49-F238E27FC236}">
                <a16:creationId xmlns:a16="http://schemas.microsoft.com/office/drawing/2014/main" id="{099FC8FB-16CB-73BB-142B-BB8C412D2DDE}"/>
              </a:ext>
            </a:extLst>
          </p:cNvPr>
          <p:cNvSpPr txBox="1"/>
          <p:nvPr/>
        </p:nvSpPr>
        <p:spPr>
          <a:xfrm>
            <a:off x="2624567" y="1311196"/>
            <a:ext cx="325410" cy="6873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 defTabSz="914400">
              <a:lnSpc>
                <a:spcPct val="107000"/>
              </a:lnSpc>
              <a:defRPr sz="8000">
                <a:solidFill>
                  <a:srgbClr val="CF3368"/>
                </a:solidFill>
                <a:latin typeface="Montserrat-Bold"/>
                <a:ea typeface="Montserrat-Bold"/>
                <a:cs typeface="Montserrat-Bold"/>
                <a:sym typeface="Montserrat-Bold"/>
              </a:defRPr>
            </a:lvl1pPr>
          </a:lstStyle>
          <a:p>
            <a:r>
              <a:rPr sz="4000">
                <a:latin typeface="Aptos   "/>
              </a:rPr>
              <a:t>1</a:t>
            </a:r>
          </a:p>
        </p:txBody>
      </p:sp>
      <p:sp>
        <p:nvSpPr>
          <p:cNvPr id="15" name="2">
            <a:extLst>
              <a:ext uri="{FF2B5EF4-FFF2-40B4-BE49-F238E27FC236}">
                <a16:creationId xmlns:a16="http://schemas.microsoft.com/office/drawing/2014/main" id="{00F1B315-0DFD-9462-2291-5B7B2B655AF7}"/>
              </a:ext>
            </a:extLst>
          </p:cNvPr>
          <p:cNvSpPr txBox="1"/>
          <p:nvPr/>
        </p:nvSpPr>
        <p:spPr>
          <a:xfrm>
            <a:off x="3777474" y="2922403"/>
            <a:ext cx="364491" cy="6873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 algn="l" defTabSz="914400">
              <a:lnSpc>
                <a:spcPct val="107000"/>
              </a:lnSpc>
              <a:defRPr sz="8000">
                <a:solidFill>
                  <a:srgbClr val="CF3368"/>
                </a:solidFill>
                <a:latin typeface="Montserrat-Bold"/>
                <a:ea typeface="Montserrat-Bold"/>
                <a:cs typeface="Montserrat-Bold"/>
                <a:sym typeface="Montserrat-Bold"/>
              </a:defRPr>
            </a:lvl1pPr>
          </a:lstStyle>
          <a:p>
            <a:r>
              <a:rPr sz="4000">
                <a:latin typeface="Aptos" panose="020B0004020202020204" pitchFamily="34" charset="0"/>
              </a:rPr>
              <a:t>2</a:t>
            </a:r>
          </a:p>
        </p:txBody>
      </p:sp>
      <p:sp>
        <p:nvSpPr>
          <p:cNvPr id="16" name="3">
            <a:extLst>
              <a:ext uri="{FF2B5EF4-FFF2-40B4-BE49-F238E27FC236}">
                <a16:creationId xmlns:a16="http://schemas.microsoft.com/office/drawing/2014/main" id="{04D5B2D6-ECC0-E64F-C3CA-18921728242F}"/>
              </a:ext>
            </a:extLst>
          </p:cNvPr>
          <p:cNvSpPr txBox="1"/>
          <p:nvPr/>
        </p:nvSpPr>
        <p:spPr>
          <a:xfrm>
            <a:off x="2777822" y="4680373"/>
            <a:ext cx="325410" cy="6873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l" defTabSz="914400">
              <a:lnSpc>
                <a:spcPct val="107000"/>
              </a:lnSpc>
              <a:defRPr sz="8000">
                <a:solidFill>
                  <a:srgbClr val="CF3368"/>
                </a:solidFill>
                <a:latin typeface="Montserrat-Bold"/>
                <a:ea typeface="Montserrat-Bold"/>
                <a:cs typeface="Montserrat-Bold"/>
                <a:sym typeface="Montserrat-Bold"/>
              </a:defRPr>
            </a:lvl1pPr>
          </a:lstStyle>
          <a:p>
            <a:r>
              <a:rPr sz="4000">
                <a:latin typeface="Aptos   "/>
              </a:rPr>
              <a:t>3</a:t>
            </a:r>
          </a:p>
        </p:txBody>
      </p:sp>
      <p:sp>
        <p:nvSpPr>
          <p:cNvPr id="40" name="Sous-titre de l’ordre du jour">
            <a:extLst>
              <a:ext uri="{FF2B5EF4-FFF2-40B4-BE49-F238E27FC236}">
                <a16:creationId xmlns:a16="http://schemas.microsoft.com/office/drawing/2014/main" id="{C1027251-D1D9-F271-59A5-0D9523620B9A}"/>
              </a:ext>
            </a:extLst>
          </p:cNvPr>
          <p:cNvSpPr txBox="1">
            <a:spLocks/>
          </p:cNvSpPr>
          <p:nvPr/>
        </p:nvSpPr>
        <p:spPr>
          <a:xfrm>
            <a:off x="3051584" y="1206949"/>
            <a:ext cx="5282680" cy="1119712"/>
          </a:xfrm>
          <a:prstGeom prst="rect">
            <a:avLst/>
          </a:prstGeom>
        </p:spPr>
        <p:txBody>
          <a:bodyPr lIns="22860" tIns="22860" rIns="22860" bIns="22860" anchor="t"/>
          <a:lstStyle>
            <a:lvl1pPr marL="0" marR="0" indent="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4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ptos   "/>
                <a:ea typeface="Montserrat Extra Bold"/>
                <a:cs typeface="Montserrat Extra Bold"/>
                <a:sym typeface="Helvetica Neue"/>
              </a:defRPr>
            </a:lvl1pPr>
            <a:lvl2pPr marL="1219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1828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kumimoji="0" sz="10000" b="1" i="0" u="none" strike="noStrike" cap="none" spc="0" normalizeH="0" baseline="0" dirty="0">
                <a:ln>
                  <a:noFill/>
                </a:ln>
                <a:solidFill>
                  <a:srgbClr val="2C909C"/>
                </a:solidFill>
                <a:effectLst/>
                <a:uFillTx/>
                <a:latin typeface="Aptos" panose="020B0004020202020204" pitchFamily="34" charset="0"/>
                <a:ea typeface="+mn-ea"/>
                <a:cs typeface="+mn-cs"/>
                <a:sym typeface="Montserrat Semi Bold"/>
              </a:defRPr>
            </a:lvl3pPr>
            <a:lvl4pPr marL="2438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30480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fr-FR" sz="2200" b="0">
                <a:latin typeface="Aptos"/>
              </a:rPr>
              <a:t>Nous accompagnons spécifiquement </a:t>
            </a:r>
            <a:br>
              <a:rPr lang="fr-FR" sz="2200" b="0">
                <a:latin typeface="Aptos"/>
              </a:rPr>
            </a:br>
            <a:r>
              <a:rPr lang="fr-FR" sz="2200">
                <a:latin typeface="Aptos ExtraBold"/>
              </a:rPr>
              <a:t>les projets créateurs d’emplois</a:t>
            </a:r>
            <a:r>
              <a:rPr lang="fr-FR" sz="2200">
                <a:latin typeface="Aptos"/>
              </a:rPr>
              <a:t> </a:t>
            </a:r>
            <a:r>
              <a:rPr lang="fr-FR" sz="2200" b="0">
                <a:latin typeface="Aptos Light"/>
              </a:rPr>
              <a:t>en création, en reprise ou en croissance </a:t>
            </a:r>
          </a:p>
        </p:txBody>
      </p:sp>
      <p:sp>
        <p:nvSpPr>
          <p:cNvPr id="42" name="Sous-titre de l’ordre du jour">
            <a:extLst>
              <a:ext uri="{FF2B5EF4-FFF2-40B4-BE49-F238E27FC236}">
                <a16:creationId xmlns:a16="http://schemas.microsoft.com/office/drawing/2014/main" id="{7BDE2F55-63E7-831A-4FF7-2B7950DEA396}"/>
              </a:ext>
            </a:extLst>
          </p:cNvPr>
          <p:cNvSpPr txBox="1">
            <a:spLocks/>
          </p:cNvSpPr>
          <p:nvPr/>
        </p:nvSpPr>
        <p:spPr>
          <a:xfrm>
            <a:off x="4161421" y="2987064"/>
            <a:ext cx="4432109" cy="1127837"/>
          </a:xfrm>
          <a:prstGeom prst="rect">
            <a:avLst/>
          </a:prstGeom>
        </p:spPr>
        <p:txBody>
          <a:bodyPr lIns="22860" tIns="22860" rIns="22860" bIns="22860" anchor="t"/>
          <a:lstStyle>
            <a:lvl1pPr marL="0" marR="0" indent="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4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ptos   "/>
                <a:ea typeface="Montserrat Extra Bold"/>
                <a:cs typeface="Montserrat Extra Bold"/>
                <a:sym typeface="Helvetica Neue"/>
              </a:defRPr>
            </a:lvl1pPr>
            <a:lvl2pPr marL="1219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1828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kumimoji="0" sz="10000" b="1" i="0" u="none" strike="noStrike" cap="none" spc="0" normalizeH="0" baseline="0" dirty="0">
                <a:ln>
                  <a:noFill/>
                </a:ln>
                <a:solidFill>
                  <a:srgbClr val="2C909C"/>
                </a:solidFill>
                <a:effectLst/>
                <a:uFillTx/>
                <a:latin typeface="Aptos" panose="020B0004020202020204" pitchFamily="34" charset="0"/>
                <a:ea typeface="+mn-ea"/>
                <a:cs typeface="+mn-cs"/>
                <a:sym typeface="Montserrat Semi Bold"/>
              </a:defRPr>
            </a:lvl3pPr>
            <a:lvl4pPr marL="2438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30480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fr-FR" sz="2200" b="0">
                <a:latin typeface="Aptos"/>
              </a:rPr>
              <a:t>Notre offre d’accompagnement</a:t>
            </a:r>
            <a:br>
              <a:rPr lang="fr-FR" sz="2200"/>
            </a:br>
            <a:r>
              <a:rPr lang="fr-FR" sz="2200" b="0">
                <a:latin typeface="Aptos Light"/>
              </a:rPr>
              <a:t>est </a:t>
            </a:r>
            <a:r>
              <a:rPr lang="fr-FR" sz="2200" b="0">
                <a:latin typeface="Aptos ExtraBold"/>
              </a:rPr>
              <a:t>gratuite, qualitative et complète</a:t>
            </a:r>
            <a:br>
              <a:rPr lang="fr-FR" sz="2200">
                <a:latin typeface="Aptos ExtraBold"/>
              </a:rPr>
            </a:br>
            <a:endParaRPr lang="fr-FR" sz="2200"/>
          </a:p>
        </p:txBody>
      </p:sp>
      <p:sp>
        <p:nvSpPr>
          <p:cNvPr id="44" name="Sous-titre de l’ordre du jour">
            <a:extLst>
              <a:ext uri="{FF2B5EF4-FFF2-40B4-BE49-F238E27FC236}">
                <a16:creationId xmlns:a16="http://schemas.microsoft.com/office/drawing/2014/main" id="{52501304-9723-8C5C-1780-CA46FCB3F6BD}"/>
              </a:ext>
            </a:extLst>
          </p:cNvPr>
          <p:cNvSpPr txBox="1">
            <a:spLocks/>
          </p:cNvSpPr>
          <p:nvPr/>
        </p:nvSpPr>
        <p:spPr>
          <a:xfrm>
            <a:off x="3173253" y="4721516"/>
            <a:ext cx="4961940" cy="1112967"/>
          </a:xfrm>
          <a:prstGeom prst="rect">
            <a:avLst/>
          </a:prstGeom>
        </p:spPr>
        <p:txBody>
          <a:bodyPr lIns="22860" tIns="22860" rIns="22860" bIns="22860" anchor="t"/>
          <a:lstStyle>
            <a:lvl1pPr marL="0" marR="0" indent="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4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ptos   "/>
                <a:ea typeface="Montserrat Extra Bold"/>
                <a:cs typeface="Montserrat Extra Bold"/>
                <a:sym typeface="Helvetica Neue"/>
              </a:defRPr>
            </a:lvl1pPr>
            <a:lvl2pPr marL="1219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1828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kumimoji="0" sz="10000" b="1" i="0" u="none" strike="noStrike" cap="none" spc="0" normalizeH="0" baseline="0" dirty="0">
                <a:ln>
                  <a:noFill/>
                </a:ln>
                <a:solidFill>
                  <a:srgbClr val="2C909C"/>
                </a:solidFill>
                <a:effectLst/>
                <a:uFillTx/>
                <a:latin typeface="Aptos" panose="020B0004020202020204" pitchFamily="34" charset="0"/>
                <a:ea typeface="+mn-ea"/>
                <a:cs typeface="+mn-cs"/>
                <a:sym typeface="Montserrat Semi Bold"/>
              </a:defRPr>
            </a:lvl3pPr>
            <a:lvl4pPr marL="2438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30480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fr-FR" sz="2200" b="0">
                <a:latin typeface="Aptos"/>
              </a:rPr>
              <a:t>100% des lauréats sont </a:t>
            </a:r>
            <a:r>
              <a:rPr lang="fr-FR" sz="2200" b="0">
                <a:latin typeface="Aptos ExtraBold"/>
              </a:rPr>
              <a:t>accompagnés par un ou deux chefs d’entreprise en activité</a:t>
            </a:r>
          </a:p>
        </p:txBody>
      </p:sp>
      <p:sp>
        <p:nvSpPr>
          <p:cNvPr id="27" name="Cercle">
            <a:extLst>
              <a:ext uri="{FF2B5EF4-FFF2-40B4-BE49-F238E27FC236}">
                <a16:creationId xmlns:a16="http://schemas.microsoft.com/office/drawing/2014/main" id="{373E1A6F-49EC-A318-27B4-B5E454327524}"/>
              </a:ext>
            </a:extLst>
          </p:cNvPr>
          <p:cNvSpPr/>
          <p:nvPr/>
        </p:nvSpPr>
        <p:spPr>
          <a:xfrm>
            <a:off x="2534181" y="4710255"/>
            <a:ext cx="161872" cy="161872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defTabSz="41275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8" name="Cercle">
            <a:extLst>
              <a:ext uri="{FF2B5EF4-FFF2-40B4-BE49-F238E27FC236}">
                <a16:creationId xmlns:a16="http://schemas.microsoft.com/office/drawing/2014/main" id="{6A2E3E39-FC16-BF08-143D-007EF0CF442C}"/>
              </a:ext>
            </a:extLst>
          </p:cNvPr>
          <p:cNvSpPr/>
          <p:nvPr/>
        </p:nvSpPr>
        <p:spPr>
          <a:xfrm>
            <a:off x="3505461" y="3239900"/>
            <a:ext cx="161873" cy="161873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defTabSz="41275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9" name="Cercle">
            <a:extLst>
              <a:ext uri="{FF2B5EF4-FFF2-40B4-BE49-F238E27FC236}">
                <a16:creationId xmlns:a16="http://schemas.microsoft.com/office/drawing/2014/main" id="{DDBDC0CE-7A75-D78C-7E0D-EC44046BD59C}"/>
              </a:ext>
            </a:extLst>
          </p:cNvPr>
          <p:cNvSpPr/>
          <p:nvPr/>
        </p:nvSpPr>
        <p:spPr>
          <a:xfrm>
            <a:off x="2615950" y="2000771"/>
            <a:ext cx="161872" cy="161872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defTabSz="41275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" name="Espace réservé du texte 1">
            <a:extLst>
              <a:ext uri="{FF2B5EF4-FFF2-40B4-BE49-F238E27FC236}">
                <a16:creationId xmlns:a16="http://schemas.microsoft.com/office/drawing/2014/main" id="{A558DB46-336E-B0B0-1A64-613D49E67BE3}"/>
              </a:ext>
            </a:extLst>
          </p:cNvPr>
          <p:cNvSpPr txBox="1">
            <a:spLocks/>
          </p:cNvSpPr>
          <p:nvPr/>
        </p:nvSpPr>
        <p:spPr>
          <a:xfrm>
            <a:off x="9189684" y="2619873"/>
            <a:ext cx="3002316" cy="1500959"/>
          </a:xfrm>
          <a:prstGeom prst="rect">
            <a:avLst/>
          </a:prstGeom>
        </p:spPr>
        <p:txBody>
          <a:bodyPr lIns="45720" tIns="22860" rIns="45720" bIns="22860" anchor="t"/>
          <a:lstStyle>
            <a:lvl1pPr marL="508000" marR="0" indent="-508000" algn="l" defTabSz="1828800" rtl="0" eaLnBrk="1" fontAlgn="auto" latinLnBrk="0" hangingPunct="0">
              <a:lnSpc>
                <a:spcPct val="100000"/>
              </a:lnSpc>
              <a:spcBef>
                <a:spcPts val="5000"/>
              </a:spcBef>
              <a:spcAft>
                <a:spcPts val="0"/>
              </a:spcAft>
              <a:buClr>
                <a:srgbClr val="FFFFFF"/>
              </a:buClr>
              <a:buSzPct val="130000"/>
              <a:buFont typeface="Arial" panose="020B0604020202020204" pitchFamily="34" charset="0"/>
              <a:buChar char="•"/>
              <a:tabLst/>
              <a:defRPr kumimoji="0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Aptos   "/>
                <a:ea typeface="Montserrat Medium"/>
                <a:cs typeface="Montserrat Medium"/>
                <a:sym typeface="Helvetica Neue"/>
              </a:defRPr>
            </a:lvl1pPr>
            <a:lvl2pPr marL="1219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1828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kumimoji="0" sz="10000" b="1" i="0" u="none" strike="noStrike" cap="none" spc="0" normalizeH="0" baseline="0" dirty="0">
                <a:ln>
                  <a:noFill/>
                </a:ln>
                <a:solidFill>
                  <a:srgbClr val="2C909C"/>
                </a:solidFill>
                <a:effectLst/>
                <a:uFillTx/>
                <a:latin typeface="Aptos" panose="020B0004020202020204" pitchFamily="34" charset="0"/>
                <a:ea typeface="+mn-ea"/>
                <a:cs typeface="+mn-cs"/>
                <a:sym typeface="Montserrat Semi Bold"/>
              </a:defRPr>
            </a:lvl3pPr>
            <a:lvl4pPr marL="2438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30480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r>
              <a:rPr lang="fr-FR" sz="1600">
                <a:latin typeface="Aptos Light"/>
              </a:rPr>
              <a:t>Durant tout le parcours l’entrepreneur lauréat accède à un </a:t>
            </a:r>
            <a:r>
              <a:rPr lang="fr-FR" sz="1600">
                <a:latin typeface="Aptos ExtraBold"/>
              </a:rPr>
              <a:t>accompagnement individuel, collectif et  financier</a:t>
            </a:r>
          </a:p>
        </p:txBody>
      </p:sp>
      <p:sp>
        <p:nvSpPr>
          <p:cNvPr id="21" name="Espace réservé du texte 1">
            <a:extLst>
              <a:ext uri="{FF2B5EF4-FFF2-40B4-BE49-F238E27FC236}">
                <a16:creationId xmlns:a16="http://schemas.microsoft.com/office/drawing/2014/main" id="{F1329FC9-0549-C8F3-F25C-A0BFC4F73861}"/>
              </a:ext>
            </a:extLst>
          </p:cNvPr>
          <p:cNvSpPr txBox="1">
            <a:spLocks/>
          </p:cNvSpPr>
          <p:nvPr/>
        </p:nvSpPr>
        <p:spPr>
          <a:xfrm>
            <a:off x="9207782" y="4732814"/>
            <a:ext cx="2818671" cy="1090221"/>
          </a:xfrm>
          <a:prstGeom prst="rect">
            <a:avLst/>
          </a:prstGeom>
        </p:spPr>
        <p:txBody>
          <a:bodyPr lIns="45720" tIns="22860" rIns="45720" bIns="22860" anchor="t"/>
          <a:lstStyle>
            <a:lvl1pPr marL="508000" marR="0" indent="-508000" algn="l" defTabSz="1828800" rtl="0" eaLnBrk="1" fontAlgn="auto" latinLnBrk="0" hangingPunct="0">
              <a:lnSpc>
                <a:spcPct val="100000"/>
              </a:lnSpc>
              <a:spcBef>
                <a:spcPts val="5000"/>
              </a:spcBef>
              <a:spcAft>
                <a:spcPts val="0"/>
              </a:spcAft>
              <a:buClr>
                <a:srgbClr val="FFFFFF"/>
              </a:buClr>
              <a:buSzPct val="130000"/>
              <a:buFont typeface="Arial" panose="020B0604020202020204" pitchFamily="34" charset="0"/>
              <a:buChar char="•"/>
              <a:tabLst/>
              <a:defRPr kumimoji="0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Aptos   "/>
                <a:ea typeface="Montserrat Medium"/>
                <a:cs typeface="Montserrat Medium"/>
                <a:sym typeface="Helvetica Neue"/>
              </a:defRPr>
            </a:lvl1pPr>
            <a:lvl2pPr marL="1219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1828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kumimoji="0" sz="10000" b="1" i="0" u="none" strike="noStrike" cap="none" spc="0" normalizeH="0" baseline="0" dirty="0">
                <a:ln>
                  <a:noFill/>
                </a:ln>
                <a:solidFill>
                  <a:srgbClr val="2C909C"/>
                </a:solidFill>
                <a:effectLst/>
                <a:uFillTx/>
                <a:latin typeface="Aptos" panose="020B0004020202020204" pitchFamily="34" charset="0"/>
                <a:ea typeface="+mn-ea"/>
                <a:cs typeface="+mn-cs"/>
                <a:sym typeface="Montserrat Semi Bold"/>
              </a:defRPr>
            </a:lvl3pPr>
            <a:lvl4pPr marL="2438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30480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r>
              <a:rPr lang="fr-FR" sz="1600">
                <a:latin typeface="Aptos Light"/>
              </a:rPr>
              <a:t>Nos chefs d’entreprise sont </a:t>
            </a:r>
            <a:r>
              <a:rPr lang="fr-FR" sz="1600">
                <a:latin typeface="Aptos ExtraBold"/>
              </a:rPr>
              <a:t>expérimentés et formés, </a:t>
            </a:r>
            <a:r>
              <a:rPr lang="fr-FR" sz="1600">
                <a:latin typeface="Aptos Light"/>
              </a:rPr>
              <a:t>à des méthodes professionnelles</a:t>
            </a:r>
          </a:p>
        </p:txBody>
      </p:sp>
      <p:pic>
        <p:nvPicPr>
          <p:cNvPr id="7" name="Image 6" descr="Une image contenant texte, Police, Graphique, conception&#10;&#10;Le contenu généré par l’IA peut être incorrect.">
            <a:extLst>
              <a:ext uri="{FF2B5EF4-FFF2-40B4-BE49-F238E27FC236}">
                <a16:creationId xmlns:a16="http://schemas.microsoft.com/office/drawing/2014/main" id="{C0BCE31E-FA79-2E82-45F7-B4F8DBE7F14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452" y="2859710"/>
            <a:ext cx="2708765" cy="687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9488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4" grpId="0" animBg="1"/>
      <p:bldP spid="15" grpId="0" animBg="1"/>
      <p:bldP spid="16" grpId="0" animBg="1"/>
      <p:bldP spid="40" grpId="0"/>
      <p:bldP spid="42" grpId="0"/>
      <p:bldP spid="44" grpId="0"/>
      <p:bldP spid="8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71E370B5-30F1-4CC1-B6AF-198F8BA76E4C}"/>
              </a:ext>
            </a:extLst>
          </p:cNvPr>
          <p:cNvSpPr/>
          <p:nvPr/>
        </p:nvSpPr>
        <p:spPr>
          <a:xfrm>
            <a:off x="8056528" y="3496852"/>
            <a:ext cx="3404460" cy="2411579"/>
          </a:xfrm>
          <a:prstGeom prst="rect">
            <a:avLst/>
          </a:prstGeom>
          <a:solidFill>
            <a:srgbClr val="1595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F4E21D3-4C5B-40F0-B380-5ACBA5D36E1E}"/>
              </a:ext>
            </a:extLst>
          </p:cNvPr>
          <p:cNvSpPr/>
          <p:nvPr/>
        </p:nvSpPr>
        <p:spPr>
          <a:xfrm>
            <a:off x="842931" y="3496852"/>
            <a:ext cx="6950571" cy="2411579"/>
          </a:xfrm>
          <a:prstGeom prst="rect">
            <a:avLst/>
          </a:prstGeom>
          <a:solidFill>
            <a:srgbClr val="FFBB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3E06D27-3E83-454F-988B-96A1FE9F4A93}"/>
              </a:ext>
            </a:extLst>
          </p:cNvPr>
          <p:cNvSpPr/>
          <p:nvPr/>
        </p:nvSpPr>
        <p:spPr>
          <a:xfrm>
            <a:off x="6204479" y="1271826"/>
            <a:ext cx="5256507" cy="2054633"/>
          </a:xfrm>
          <a:prstGeom prst="rect">
            <a:avLst/>
          </a:prstGeom>
          <a:solidFill>
            <a:srgbClr val="F34F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8FC988C-6B69-4496-8908-5AF27020F929}"/>
              </a:ext>
            </a:extLst>
          </p:cNvPr>
          <p:cNvSpPr/>
          <p:nvPr/>
        </p:nvSpPr>
        <p:spPr>
          <a:xfrm>
            <a:off x="842931" y="1271826"/>
            <a:ext cx="5144592" cy="2054633"/>
          </a:xfrm>
          <a:prstGeom prst="rect">
            <a:avLst/>
          </a:prstGeom>
          <a:solidFill>
            <a:srgbClr val="1595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Graphique 12">
            <a:extLst>
              <a:ext uri="{FF2B5EF4-FFF2-40B4-BE49-F238E27FC236}">
                <a16:creationId xmlns:a16="http://schemas.microsoft.com/office/drawing/2014/main" id="{494AAF6A-C4FB-4E87-A54C-94990D7CAA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8179" y="1797038"/>
            <a:ext cx="1371600" cy="857250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1829BA44-B477-4A93-ACEE-B6EEAA10F1D4}"/>
              </a:ext>
            </a:extLst>
          </p:cNvPr>
          <p:cNvSpPr txBox="1"/>
          <p:nvPr/>
        </p:nvSpPr>
        <p:spPr>
          <a:xfrm>
            <a:off x="2926046" y="1457042"/>
            <a:ext cx="26814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>
                <a:solidFill>
                  <a:schemeClr val="bg1"/>
                </a:solidFill>
              </a:rPr>
              <a:t>311</a:t>
            </a:r>
            <a:r>
              <a:rPr lang="fr-FR" b="1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fr-FR"/>
              <a:t>Membres </a:t>
            </a:r>
          </a:p>
          <a:p>
            <a:pPr algn="ctr"/>
            <a:r>
              <a:rPr lang="fr-FR"/>
              <a:t> Sympathisants </a:t>
            </a:r>
          </a:p>
          <a:p>
            <a:pPr algn="ctr"/>
            <a:r>
              <a:rPr lang="fr-FR"/>
              <a:t>Et Membres d’avenir  </a:t>
            </a:r>
          </a:p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9EDA31E7-EC11-4969-8D33-772ECECB1644}"/>
              </a:ext>
            </a:extLst>
          </p:cNvPr>
          <p:cNvSpPr txBox="1"/>
          <p:nvPr/>
        </p:nvSpPr>
        <p:spPr>
          <a:xfrm>
            <a:off x="83890" y="158424"/>
            <a:ext cx="121081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cap="all">
                <a:ln w="19050">
                  <a:solidFill>
                    <a:srgbClr val="251B30"/>
                  </a:solidFill>
                </a:ln>
                <a:noFill/>
                <a:latin typeface="Canaro Black" panose="00000A00000000000000" pitchFamily="50" charset="0"/>
              </a:rPr>
              <a:t>notre</a:t>
            </a:r>
            <a:r>
              <a:rPr lang="fr-FR" sz="3200" cap="all">
                <a:latin typeface="Canaro SemiBold" panose="00000700000000000000" pitchFamily="50" charset="0"/>
              </a:rPr>
              <a:t> </a:t>
            </a:r>
            <a:r>
              <a:rPr lang="fr-FR" sz="4000" cap="all">
                <a:ln w="19050">
                  <a:solidFill>
                    <a:srgbClr val="251B30"/>
                  </a:solidFill>
                </a:ln>
                <a:noFill/>
                <a:latin typeface="Canaro Black" panose="00000A00000000000000" pitchFamily="50" charset="0"/>
              </a:rPr>
              <a:t>territoire : </a:t>
            </a:r>
            <a:r>
              <a:rPr lang="fr-FR" sz="3200" cap="all" err="1">
                <a:solidFill>
                  <a:srgbClr val="251B30"/>
                </a:solidFill>
                <a:latin typeface="Canaro SemiBold" panose="00000700000000000000" pitchFamily="50" charset="0"/>
              </a:rPr>
              <a:t>cHIFFRES</a:t>
            </a:r>
            <a:r>
              <a:rPr lang="fr-FR" sz="3200" cap="all">
                <a:solidFill>
                  <a:srgbClr val="251B30"/>
                </a:solidFill>
                <a:latin typeface="Canaro SemiBold" panose="00000700000000000000" pitchFamily="50" charset="0"/>
              </a:rPr>
              <a:t> CLES 2024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7468FCDB-5836-4A76-9D19-6F40B75BE530}"/>
              </a:ext>
            </a:extLst>
          </p:cNvPr>
          <p:cNvSpPr txBox="1"/>
          <p:nvPr/>
        </p:nvSpPr>
        <p:spPr>
          <a:xfrm>
            <a:off x="7614243" y="1321069"/>
            <a:ext cx="346042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>
                <a:solidFill>
                  <a:schemeClr val="bg1"/>
                </a:solidFill>
              </a:rPr>
              <a:t>31</a:t>
            </a:r>
            <a:endParaRPr lang="fr-FR" b="1">
              <a:solidFill>
                <a:schemeClr val="bg1"/>
              </a:solidFill>
            </a:endParaRPr>
          </a:p>
          <a:p>
            <a:pPr algn="ctr"/>
            <a:r>
              <a:rPr lang="fr-FR"/>
              <a:t>Lauréats en 2024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FB40A944-1B0A-41AB-8BF5-A04AF26FE48A}"/>
              </a:ext>
            </a:extLst>
          </p:cNvPr>
          <p:cNvSpPr txBox="1"/>
          <p:nvPr/>
        </p:nvSpPr>
        <p:spPr>
          <a:xfrm>
            <a:off x="7924830" y="4817972"/>
            <a:ext cx="30304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>
                <a:solidFill>
                  <a:srgbClr val="F34F63"/>
                </a:solidFill>
              </a:rPr>
              <a:t>   </a:t>
            </a:r>
            <a:r>
              <a:rPr lang="fr-FR" sz="3600" b="1">
                <a:solidFill>
                  <a:schemeClr val="bg1"/>
                </a:solidFill>
              </a:rPr>
              <a:t>2691 </a:t>
            </a:r>
            <a:r>
              <a:rPr lang="fr-FR"/>
              <a:t>Depuis 2008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0C766C4B-76D7-4B70-8121-423345B7ABCC}"/>
              </a:ext>
            </a:extLst>
          </p:cNvPr>
          <p:cNvSpPr txBox="1"/>
          <p:nvPr/>
        </p:nvSpPr>
        <p:spPr>
          <a:xfrm>
            <a:off x="5325551" y="3963379"/>
            <a:ext cx="240026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>
                <a:solidFill>
                  <a:schemeClr val="bg1"/>
                </a:solidFill>
              </a:rPr>
              <a:t>31 535 €</a:t>
            </a:r>
            <a:endParaRPr lang="fr-FR" sz="1200" b="1">
              <a:solidFill>
                <a:schemeClr val="bg1"/>
              </a:solidFill>
            </a:endParaRPr>
          </a:p>
          <a:p>
            <a:pPr algn="ctr"/>
            <a:r>
              <a:rPr lang="fr-FR"/>
              <a:t>En Moyenne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76A5AFE7-6728-4976-82E5-CAB43DA076D5}"/>
              </a:ext>
            </a:extLst>
          </p:cNvPr>
          <p:cNvSpPr txBox="1"/>
          <p:nvPr/>
        </p:nvSpPr>
        <p:spPr>
          <a:xfrm>
            <a:off x="8172463" y="4016254"/>
            <a:ext cx="29194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>
                <a:solidFill>
                  <a:srgbClr val="F34F63"/>
                </a:solidFill>
              </a:rPr>
              <a:t>  </a:t>
            </a:r>
            <a:r>
              <a:rPr lang="fr-FR" sz="3600" b="1">
                <a:solidFill>
                  <a:schemeClr val="bg1"/>
                </a:solidFill>
              </a:rPr>
              <a:t>470</a:t>
            </a:r>
            <a:r>
              <a:rPr lang="fr-FR" sz="3600" b="1">
                <a:solidFill>
                  <a:srgbClr val="F34F63"/>
                </a:solidFill>
              </a:rPr>
              <a:t> </a:t>
            </a:r>
            <a:r>
              <a:rPr lang="fr-FR"/>
              <a:t>En 2024</a:t>
            </a:r>
          </a:p>
        </p:txBody>
      </p:sp>
      <p:pic>
        <p:nvPicPr>
          <p:cNvPr id="20" name="Graphique 19">
            <a:extLst>
              <a:ext uri="{FF2B5EF4-FFF2-40B4-BE49-F238E27FC236}">
                <a16:creationId xmlns:a16="http://schemas.microsoft.com/office/drawing/2014/main" id="{67396A94-BC5A-724A-8173-AA59B44A4D8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75728" y="1870423"/>
            <a:ext cx="676193" cy="745349"/>
          </a:xfrm>
          <a:prstGeom prst="rect">
            <a:avLst/>
          </a:prstGeom>
        </p:spPr>
      </p:pic>
      <p:sp>
        <p:nvSpPr>
          <p:cNvPr id="25" name="ZoneTexte 24">
            <a:extLst>
              <a:ext uri="{FF2B5EF4-FFF2-40B4-BE49-F238E27FC236}">
                <a16:creationId xmlns:a16="http://schemas.microsoft.com/office/drawing/2014/main" id="{96A8FE74-A65B-DB4B-8733-B9E19314BF20}"/>
              </a:ext>
            </a:extLst>
          </p:cNvPr>
          <p:cNvSpPr txBox="1"/>
          <p:nvPr/>
        </p:nvSpPr>
        <p:spPr>
          <a:xfrm>
            <a:off x="7630704" y="2243098"/>
            <a:ext cx="346042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>
                <a:solidFill>
                  <a:schemeClr val="bg1"/>
                </a:solidFill>
              </a:rPr>
              <a:t>211</a:t>
            </a:r>
            <a:endParaRPr lang="fr-FR" b="1">
              <a:solidFill>
                <a:schemeClr val="bg1"/>
              </a:solidFill>
            </a:endParaRPr>
          </a:p>
          <a:p>
            <a:pPr algn="ctr"/>
            <a:r>
              <a:rPr lang="fr-FR"/>
              <a:t>Depuis 2008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26" name="Graphique 25">
            <a:extLst>
              <a:ext uri="{FF2B5EF4-FFF2-40B4-BE49-F238E27FC236}">
                <a16:creationId xmlns:a16="http://schemas.microsoft.com/office/drawing/2014/main" id="{937D4431-7BB1-CB47-B07F-414CC5B73EB2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05956" y="3629882"/>
            <a:ext cx="847724" cy="733607"/>
          </a:xfrm>
          <a:prstGeom prst="rect">
            <a:avLst/>
          </a:prstGeom>
        </p:spPr>
      </p:pic>
      <p:sp>
        <p:nvSpPr>
          <p:cNvPr id="28" name="ZoneTexte 27">
            <a:extLst>
              <a:ext uri="{FF2B5EF4-FFF2-40B4-BE49-F238E27FC236}">
                <a16:creationId xmlns:a16="http://schemas.microsoft.com/office/drawing/2014/main" id="{1F36950B-5B74-0946-8796-49EB358F8C0D}"/>
              </a:ext>
            </a:extLst>
          </p:cNvPr>
          <p:cNvSpPr txBox="1"/>
          <p:nvPr/>
        </p:nvSpPr>
        <p:spPr>
          <a:xfrm>
            <a:off x="2117308" y="3627286"/>
            <a:ext cx="3600446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/>
              <a:t>Prêts d'honneur engagés en 2024</a:t>
            </a:r>
          </a:p>
          <a:p>
            <a:endParaRPr lang="fr-FR" sz="300"/>
          </a:p>
          <a:p>
            <a:r>
              <a:rPr lang="fr-FR" sz="2800" b="1">
                <a:solidFill>
                  <a:schemeClr val="bg1"/>
                </a:solidFill>
              </a:rPr>
              <a:t>977 600 €</a:t>
            </a:r>
          </a:p>
          <a:p>
            <a:r>
              <a:rPr lang="fr-FR" sz="2000" b="1">
                <a:solidFill>
                  <a:schemeClr val="bg1"/>
                </a:solidFill>
              </a:rPr>
              <a:t>     576 550 K€</a:t>
            </a:r>
            <a:r>
              <a:rPr lang="fr-FR" sz="2400" b="1">
                <a:solidFill>
                  <a:schemeClr val="bg1"/>
                </a:solidFill>
              </a:rPr>
              <a:t> </a:t>
            </a:r>
            <a:r>
              <a:rPr lang="fr-FR"/>
              <a:t>Fond REOM</a:t>
            </a:r>
          </a:p>
          <a:p>
            <a:r>
              <a:rPr lang="fr-FR" sz="2000" b="1">
                <a:solidFill>
                  <a:schemeClr val="bg1"/>
                </a:solidFill>
              </a:rPr>
              <a:t>     402 050 K€</a:t>
            </a:r>
            <a:r>
              <a:rPr lang="fr-FR">
                <a:solidFill>
                  <a:schemeClr val="bg1"/>
                </a:solidFill>
              </a:rPr>
              <a:t> </a:t>
            </a:r>
            <a:r>
              <a:rPr lang="fr-FR"/>
              <a:t>Co financement BPI </a:t>
            </a:r>
          </a:p>
        </p:txBody>
      </p:sp>
      <p:pic>
        <p:nvPicPr>
          <p:cNvPr id="36" name="Graphique 35">
            <a:extLst>
              <a:ext uri="{FF2B5EF4-FFF2-40B4-BE49-F238E27FC236}">
                <a16:creationId xmlns:a16="http://schemas.microsoft.com/office/drawing/2014/main" id="{031DD7B7-3F8C-CB40-ABC9-7332624E9BA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333569" y="4206284"/>
            <a:ext cx="752475" cy="704850"/>
          </a:xfrm>
          <a:prstGeom prst="rect">
            <a:avLst/>
          </a:prstGeom>
        </p:spPr>
      </p:pic>
      <p:sp>
        <p:nvSpPr>
          <p:cNvPr id="37" name="ZoneTexte 36">
            <a:extLst>
              <a:ext uri="{FF2B5EF4-FFF2-40B4-BE49-F238E27FC236}">
                <a16:creationId xmlns:a16="http://schemas.microsoft.com/office/drawing/2014/main" id="{A20158FC-98F1-814E-9273-D3D58D405884}"/>
              </a:ext>
            </a:extLst>
          </p:cNvPr>
          <p:cNvSpPr txBox="1"/>
          <p:nvPr/>
        </p:nvSpPr>
        <p:spPr>
          <a:xfrm>
            <a:off x="8395455" y="3646922"/>
            <a:ext cx="2953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/>
              <a:t>Emplois créés ou sauvegardés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13D235C1-5730-3B42-936B-6D5AD63DB49B}"/>
              </a:ext>
            </a:extLst>
          </p:cNvPr>
          <p:cNvSpPr txBox="1"/>
          <p:nvPr/>
        </p:nvSpPr>
        <p:spPr>
          <a:xfrm>
            <a:off x="2117308" y="5419713"/>
            <a:ext cx="55133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>
                <a:solidFill>
                  <a:schemeClr val="bg1"/>
                </a:solidFill>
              </a:rPr>
              <a:t>6,6 millions d’€ </a:t>
            </a:r>
            <a:r>
              <a:rPr lang="fr-FR"/>
              <a:t>engagés depuis 2008</a:t>
            </a:r>
          </a:p>
        </p:txBody>
      </p:sp>
    </p:spTree>
    <p:extLst>
      <p:ext uri="{BB962C8B-B14F-4D97-AF65-F5344CB8AC3E}">
        <p14:creationId xmlns:p14="http://schemas.microsoft.com/office/powerpoint/2010/main" val="1963754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6F0D5-E131-BE35-10EA-E77B8A8C4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3">
            <a:extLst>
              <a:ext uri="{FF2B5EF4-FFF2-40B4-BE49-F238E27FC236}">
                <a16:creationId xmlns:a16="http://schemas.microsoft.com/office/drawing/2014/main" id="{BDF988E0-10F5-04CD-D117-7B113090643D}"/>
              </a:ext>
            </a:extLst>
          </p:cNvPr>
          <p:cNvSpPr txBox="1">
            <a:spLocks/>
          </p:cNvSpPr>
          <p:nvPr/>
        </p:nvSpPr>
        <p:spPr>
          <a:xfrm>
            <a:off x="3376778" y="821814"/>
            <a:ext cx="8815222" cy="583812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4400" b="1" kern="1200" cap="all" baseline="0">
                <a:ln w="28575">
                  <a:solidFill>
                    <a:schemeClr val="bg1"/>
                  </a:solidFill>
                </a:ln>
                <a:solidFill>
                  <a:srgbClr val="1595BF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all" spc="0" normalizeH="0" baseline="0" noProof="0" dirty="0">
                <a:ln w="28575">
                  <a:solidFill>
                    <a:prstClr val="white"/>
                  </a:solidFill>
                </a:ln>
                <a:solidFill>
                  <a:srgbClr val="1595BF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Chiffres cles </a:t>
            </a:r>
            <a:r>
              <a:rPr lang="pt-BR" sz="2800" dirty="0">
                <a:ln w="28575">
                  <a:solidFill>
                    <a:prstClr val="white"/>
                  </a:solidFill>
                </a:ln>
              </a:rPr>
              <a:t>- BEZIERS</a:t>
            </a:r>
            <a:r>
              <a:rPr kumimoji="0" lang="pt-BR" sz="3200" b="1" i="0" u="none" strike="noStrike" kern="1200" cap="all" spc="0" normalizeH="0" baseline="0" noProof="0" dirty="0">
                <a:ln w="28575">
                  <a:solidFill>
                    <a:prstClr val="white"/>
                  </a:solidFill>
                </a:ln>
                <a:solidFill>
                  <a:srgbClr val="1595BF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all" spc="0" normalizeH="0" baseline="0" noProof="0" dirty="0">
                <a:ln w="28575">
                  <a:solidFill>
                    <a:prstClr val="white"/>
                  </a:solidFill>
                </a:ln>
                <a:solidFill>
                  <a:srgbClr val="FFFFFF"/>
                </a:solidFill>
                <a:effectLst/>
                <a:uLnTx/>
                <a:uFillTx/>
                <a:latin typeface="Canaro Black"/>
                <a:ea typeface="+mn-ea"/>
                <a:cs typeface="+mn-cs"/>
              </a:rPr>
              <a:t>31/12/2024</a:t>
            </a:r>
            <a:endParaRPr kumimoji="0" lang="fr-FR" sz="3200" b="0" i="0" u="none" strike="noStrike" kern="1200" cap="all" spc="0" normalizeH="0" baseline="0" noProof="0" dirty="0">
              <a:ln w="28575">
                <a:solidFill>
                  <a:prstClr val="white"/>
                </a:solidFill>
              </a:ln>
              <a:solidFill>
                <a:srgbClr val="FFFFFF"/>
              </a:solidFill>
              <a:effectLst/>
              <a:uLnTx/>
              <a:uFillTx/>
              <a:latin typeface="Canaro Black"/>
              <a:ea typeface="+mn-ea"/>
              <a:cs typeface="+mn-cs"/>
            </a:endParaRPr>
          </a:p>
        </p:txBody>
      </p:sp>
      <p:pic>
        <p:nvPicPr>
          <p:cNvPr id="8" name="Image 7" descr="Une image contenant texte&#10;&#10;Description générée automatiquement">
            <a:extLst>
              <a:ext uri="{FF2B5EF4-FFF2-40B4-BE49-F238E27FC236}">
                <a16:creationId xmlns:a16="http://schemas.microsoft.com/office/drawing/2014/main" id="{60965D01-414C-962C-3EE8-34F102910C1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4616" y="625714"/>
            <a:ext cx="2792162" cy="976013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37122711-3EAB-CC36-E444-F71709F4CC9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8340" y="5991611"/>
            <a:ext cx="2349500" cy="866389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190AC0F-78B1-943B-0B9F-70EA83991DD7}"/>
              </a:ext>
            </a:extLst>
          </p:cNvPr>
          <p:cNvSpPr txBox="1"/>
          <p:nvPr/>
        </p:nvSpPr>
        <p:spPr>
          <a:xfrm>
            <a:off x="798785" y="2364827"/>
            <a:ext cx="10825655" cy="4042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lvl="0" indent="-171450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fr-FR" sz="1600" b="1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 Lauréats</a:t>
            </a:r>
            <a:r>
              <a:rPr lang="fr-FR" sz="16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suivis depuis 2021 (avec 13 projets)</a:t>
            </a:r>
            <a:endParaRPr lang="fr-FR" sz="16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fr-FR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Prêts d’honneur accordés : </a:t>
            </a:r>
            <a:r>
              <a:rPr lang="fr-FR" sz="1600" b="1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700 000 €</a:t>
            </a:r>
            <a:endParaRPr lang="fr-FR" sz="1600" b="1" dirty="0">
              <a:solidFill>
                <a:schemeClr val="accent2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fr-FR" sz="1600" b="1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Emplois</a:t>
            </a:r>
            <a:r>
              <a:rPr lang="fr-FR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créés ou sauvegardés : </a:t>
            </a:r>
            <a:r>
              <a:rPr lang="fr-FR" sz="1600" b="1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262</a:t>
            </a:r>
            <a:endParaRPr lang="fr-FR" sz="1600" b="1" dirty="0">
              <a:solidFill>
                <a:schemeClr val="accent2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fr-FR" sz="1600" b="1" dirty="0">
                <a:solidFill>
                  <a:schemeClr val="accent2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r-FR" sz="1600" b="1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ntreprises</a:t>
            </a:r>
            <a:r>
              <a:rPr lang="fr-FR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accompagnées :</a:t>
            </a:r>
            <a:endParaRPr lang="fr-FR" sz="16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fr-FR" sz="16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La Maison </a:t>
            </a:r>
            <a:r>
              <a:rPr lang="fr-FR" sz="1600" b="1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Laurino</a:t>
            </a:r>
            <a:r>
              <a:rPr lang="fr-FR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(confitures distribuées dans les palaces à l’internationale) : Stéphane et Fabien LAURINO</a:t>
            </a:r>
            <a:endParaRPr lang="fr-FR" sz="16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fr-FR" sz="1600" b="1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Gaxieu</a:t>
            </a:r>
            <a:r>
              <a:rPr lang="fr-FR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: reprise par 3 salariés avec plus de 100 salariés</a:t>
            </a:r>
            <a:endParaRPr lang="fr-FR" sz="16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fr-FR" sz="16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Les </a:t>
            </a:r>
            <a:r>
              <a:rPr lang="fr-FR" sz="1600" b="1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Ostals</a:t>
            </a:r>
            <a:r>
              <a:rPr lang="fr-FR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: rénovation d’une ancienne bâtisse // Il fait vivre le centre-ville de Béziers (chambre d’hôte, restauration, concert, vernissage…) </a:t>
            </a:r>
            <a:endParaRPr lang="fr-FR" sz="16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fr-FR" sz="16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AB Métal</a:t>
            </a:r>
            <a:r>
              <a:rPr lang="fr-FR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: reprise par une personne hors de la région qui vient s’installer à Béziers</a:t>
            </a:r>
            <a:endParaRPr lang="fr-FR" sz="16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fr-FR" sz="16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Entremets et chocolats </a:t>
            </a:r>
            <a:r>
              <a:rPr lang="fr-FR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: Magasin à Marseillan et point de vente dans les halles de Béziers</a:t>
            </a:r>
            <a:endParaRPr lang="fr-FR" sz="16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171450" lvl="0" indent="-171450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fr-FR" sz="1600" b="1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Prévisions: </a:t>
            </a:r>
            <a:r>
              <a:rPr lang="fr-FR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 candidats avant fin septembre : Beaucoup de nouvelles demandes d’accompagnement et par manque de membres, nous ne pouvons pas tout absorber </a:t>
            </a:r>
            <a:endParaRPr lang="fr-FR" sz="16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fr-FR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Prochaine </a:t>
            </a:r>
            <a:r>
              <a:rPr lang="fr-FR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  <a:r>
              <a:rPr lang="fr-FR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comité :</a:t>
            </a:r>
            <a:endParaRPr lang="fr-FR" sz="16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fr-FR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10 juillet</a:t>
            </a:r>
            <a:endParaRPr lang="fr-FR" sz="16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207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C7127A13-2C4F-4A42-A508-6C7B795AC21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8340" y="5991611"/>
            <a:ext cx="2349500" cy="866389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663CAEB6-5B13-F5F5-7377-256539625B2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60120" y="242438"/>
            <a:ext cx="6118351" cy="1904434"/>
          </a:xfrm>
          <a:prstGeom prst="rect">
            <a:avLst/>
          </a:prstGeom>
        </p:spPr>
      </p:pic>
      <p:sp>
        <p:nvSpPr>
          <p:cNvPr id="13" name="Titre 1">
            <a:extLst>
              <a:ext uri="{FF2B5EF4-FFF2-40B4-BE49-F238E27FC236}">
                <a16:creationId xmlns:a16="http://schemas.microsoft.com/office/drawing/2014/main" id="{3C007B27-10D8-AF3E-0E03-7CCF1F5D7058}"/>
              </a:ext>
            </a:extLst>
          </p:cNvPr>
          <p:cNvSpPr txBox="1">
            <a:spLocks/>
          </p:cNvSpPr>
          <p:nvPr/>
        </p:nvSpPr>
        <p:spPr>
          <a:xfrm>
            <a:off x="616323" y="3311823"/>
            <a:ext cx="10959353" cy="1154225"/>
          </a:xfrm>
          <a:prstGeom prst="rect">
            <a:avLst/>
          </a:prstGeom>
        </p:spPr>
        <p:txBody>
          <a:bodyPr vert="horz" lIns="36000" tIns="0" rIns="36000" bIns="0" rtlCol="0" anchor="b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cap="all" spc="5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i="1">
                <a:solidFill>
                  <a:srgbClr val="1595BF"/>
                </a:solidFill>
                <a:latin typeface="+mn-lt"/>
              </a:rPr>
              <a:t>”aU SERVICE DE LA CREATION D’EMPLOIS EN OCCITANIE"</a:t>
            </a:r>
          </a:p>
          <a:p>
            <a:endParaRPr lang="fr-FR" sz="2800" i="1">
              <a:solidFill>
                <a:srgbClr val="1595BF"/>
              </a:solidFill>
              <a:latin typeface="+mn-lt"/>
            </a:endParaRPr>
          </a:p>
        </p:txBody>
      </p:sp>
      <p:sp>
        <p:nvSpPr>
          <p:cNvPr id="14" name="Titre 3">
            <a:extLst>
              <a:ext uri="{FF2B5EF4-FFF2-40B4-BE49-F238E27FC236}">
                <a16:creationId xmlns:a16="http://schemas.microsoft.com/office/drawing/2014/main" id="{84892D08-0BB3-8F35-615C-4C08C2C3EF00}"/>
              </a:ext>
            </a:extLst>
          </p:cNvPr>
          <p:cNvSpPr txBox="1">
            <a:spLocks/>
          </p:cNvSpPr>
          <p:nvPr/>
        </p:nvSpPr>
        <p:spPr>
          <a:xfrm>
            <a:off x="2248394" y="4974704"/>
            <a:ext cx="7941801" cy="508251"/>
          </a:xfrm>
          <a:prstGeom prst="rect">
            <a:avLst/>
          </a:prstGeom>
        </p:spPr>
        <p:txBody>
          <a:bodyPr vert="horz" lIns="36000" tIns="0" rIns="36000" bIns="0" rtlCol="0" anchor="b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b="1" kern="1200" cap="all" spc="5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800" cap="none">
              <a:solidFill>
                <a:schemeClr val="tx1"/>
              </a:solidFill>
              <a:latin typeface="+mn-lt"/>
            </a:endParaRPr>
          </a:p>
          <a:p>
            <a:r>
              <a:rPr lang="fr-FR" sz="1800" cap="none">
                <a:solidFill>
                  <a:schemeClr val="tx1"/>
                </a:solidFill>
                <a:latin typeface="+mn-lt"/>
              </a:rPr>
              <a:t>Directrice Occitanie Méditerranée : Aline Régnier</a:t>
            </a:r>
          </a:p>
          <a:p>
            <a:r>
              <a:rPr lang="fr-FR" sz="1800" cap="none">
                <a:solidFill>
                  <a:schemeClr val="tx1"/>
                </a:solidFill>
                <a:latin typeface="+mn-lt"/>
              </a:rPr>
              <a:t>Tel: </a:t>
            </a:r>
            <a:r>
              <a:rPr lang="fr-FR" sz="1800">
                <a:solidFill>
                  <a:schemeClr val="tx1"/>
                </a:solidFill>
                <a:latin typeface="+mn-lt"/>
              </a:rPr>
              <a:t>07 67 47 29 56/ </a:t>
            </a:r>
            <a:r>
              <a:rPr lang="fr-FR" sz="1800" cap="none">
                <a:solidFill>
                  <a:schemeClr val="tx1"/>
                </a:solidFill>
                <a:latin typeface="+mn-lt"/>
                <a:hlinkClick r:id="rId4"/>
              </a:rPr>
              <a:t>alineregnier@reseau-entreprendre.org</a:t>
            </a:r>
            <a:endParaRPr lang="fr-FR" sz="1800" cap="none">
              <a:solidFill>
                <a:schemeClr val="tx1"/>
              </a:solidFill>
              <a:latin typeface="+mn-lt"/>
            </a:endParaRPr>
          </a:p>
          <a:p>
            <a:endParaRPr lang="fr-FR" sz="1800" cap="none">
              <a:solidFill>
                <a:schemeClr val="tx1"/>
              </a:solidFill>
              <a:latin typeface="+mn-lt"/>
            </a:endParaRPr>
          </a:p>
          <a:p>
            <a:r>
              <a:rPr lang="fr-FR" sz="1800" cap="none">
                <a:solidFill>
                  <a:schemeClr val="tx1"/>
                </a:solidFill>
                <a:latin typeface="+mn-lt"/>
              </a:rPr>
              <a:t> </a:t>
            </a:r>
            <a:endParaRPr lang="fr-FR" sz="400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388545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3818de4-2120-4af7-a96a-6e18b0af1cbd">
      <Terms xmlns="http://schemas.microsoft.com/office/infopath/2007/PartnerControls"/>
    </lcf76f155ced4ddcb4097134ff3c332f>
    <TaxCatchAll xmlns="dea775fc-333a-4e22-b119-3d12d8cb4dcf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F2F8E80DE8C5448B1B668411BE264B" ma:contentTypeVersion="19" ma:contentTypeDescription="Crée un document." ma:contentTypeScope="" ma:versionID="c2f747e48bb1dfba2747fbdf81f82ae7">
  <xsd:schema xmlns:xsd="http://www.w3.org/2001/XMLSchema" xmlns:xs="http://www.w3.org/2001/XMLSchema" xmlns:p="http://schemas.microsoft.com/office/2006/metadata/properties" xmlns:ns1="http://schemas.microsoft.com/sharepoint/v3" xmlns:ns2="43818de4-2120-4af7-a96a-6e18b0af1cbd" xmlns:ns3="dea775fc-333a-4e22-b119-3d12d8cb4dcf" targetNamespace="http://schemas.microsoft.com/office/2006/metadata/properties" ma:root="true" ma:fieldsID="38677dd2149d3ad18fe6ea9ede06cde8" ns1:_="" ns2:_="" ns3:_="">
    <xsd:import namespace="http://schemas.microsoft.com/sharepoint/v3"/>
    <xsd:import namespace="43818de4-2120-4af7-a96a-6e18b0af1cbd"/>
    <xsd:import namespace="dea775fc-333a-4e22-b119-3d12d8cb4d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ObjectDetectorVersions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Propriétés de la stratégie de conformité unifiée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Action d’interface utilisateur de la stratégie de conformité unifié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818de4-2120-4af7-a96a-6e18b0af1c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c03c663b-e85b-462f-9405-d5fccfed08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a775fc-333a-4e22-b119-3d12d8cb4dc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26e4475-f451-4b87-a77f-3e65133eada8}" ma:internalName="TaxCatchAll" ma:showField="CatchAllData" ma:web="dea775fc-333a-4e22-b119-3d12d8cb4d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9140EC5-7959-4A26-8F94-499FF03B1297}">
  <ds:schemaRefs>
    <ds:schemaRef ds:uri="http://purl.org/dc/elements/1.1/"/>
    <ds:schemaRef ds:uri="http://schemas.microsoft.com/office/2006/metadata/properties"/>
    <ds:schemaRef ds:uri="dea775fc-333a-4e22-b119-3d12d8cb4dcf"/>
    <ds:schemaRef ds:uri="http://schemas.microsoft.com/sharepoint/v3"/>
    <ds:schemaRef ds:uri="http://schemas.microsoft.com/office/2006/documentManagement/types"/>
    <ds:schemaRef ds:uri="http://purl.org/dc/terms/"/>
    <ds:schemaRef ds:uri="43818de4-2120-4af7-a96a-6e18b0af1cbd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5486C8A-1A08-4011-B951-18E4373994BE}">
  <ds:schemaRefs>
    <ds:schemaRef ds:uri="43818de4-2120-4af7-a96a-6e18b0af1cbd"/>
    <ds:schemaRef ds:uri="dea775fc-333a-4e22-b119-3d12d8cb4dc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33C4055-9326-4DDB-A65E-223A68224CE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408</Words>
  <Application>Microsoft Office PowerPoint</Application>
  <PresentationFormat>Grand écran</PresentationFormat>
  <Paragraphs>76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23" baseType="lpstr">
      <vt:lpstr>Aptos</vt:lpstr>
      <vt:lpstr>Aptos   </vt:lpstr>
      <vt:lpstr>Aptos ExtraBold</vt:lpstr>
      <vt:lpstr>Aptos Light</vt:lpstr>
      <vt:lpstr>Aptos SemiBold</vt:lpstr>
      <vt:lpstr>Arial</vt:lpstr>
      <vt:lpstr>Arial Black</vt:lpstr>
      <vt:lpstr>Calibri</vt:lpstr>
      <vt:lpstr>Canaro Black</vt:lpstr>
      <vt:lpstr>Canaro SemiBold</vt:lpstr>
      <vt:lpstr>Courier New</vt:lpstr>
      <vt:lpstr>Helvetica Neue Medium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Notre singularité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Guise</dc:creator>
  <cp:lastModifiedBy>Aline REGNIER</cp:lastModifiedBy>
  <cp:revision>3</cp:revision>
  <cp:lastPrinted>2022-06-20T13:31:13Z</cp:lastPrinted>
  <dcterms:created xsi:type="dcterms:W3CDTF">2020-07-16T07:43:54Z</dcterms:created>
  <dcterms:modified xsi:type="dcterms:W3CDTF">2025-09-29T16:31:27Z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0x0101005BF2F8E80DE8C5448B1B668411BE264B</vt:lpwstr>
  </property>
  <property fmtid="{D5CDD505-2E9C-101B-9397-08002B2CF9AE}" pid="3" name="MediaServiceImageTags">
    <vt:lpwstr/>
  </property>
</Properties>
</file>